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3"/>
  </p:notesMasterIdLst>
  <p:sldIdLst>
    <p:sldId id="967" r:id="rId6"/>
    <p:sldId id="980" r:id="rId7"/>
    <p:sldId id="984" r:id="rId8"/>
    <p:sldId id="994" r:id="rId9"/>
    <p:sldId id="983" r:id="rId10"/>
    <p:sldId id="969" r:id="rId11"/>
    <p:sldId id="968" r:id="rId12"/>
    <p:sldId id="295" r:id="rId13"/>
    <p:sldId id="988" r:id="rId14"/>
    <p:sldId id="490" r:id="rId15"/>
    <p:sldId id="481" r:id="rId16"/>
    <p:sldId id="993" r:id="rId17"/>
    <p:sldId id="981" r:id="rId18"/>
    <p:sldId id="995" r:id="rId19"/>
    <p:sldId id="990" r:id="rId20"/>
    <p:sldId id="991" r:id="rId21"/>
    <p:sldId id="979" r:id="rId22"/>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BB4DAE-BD31-7F8A-6D73-3274949B2A1D}" name="Kingma, P. (Pam)" initials="K(" userId="S::p.kingma@amsterdamumc.nl::155c2e97-79da-4541-9077-043b02bf70c2" providerId="AD"/>
  <p188:author id="{ADFFCAC8-547C-01D2-E0E0-0C6C4516D9D8}" name="Beune, E.J.A.J. (Erik)" initials="B(" userId="S::e.j.beune@amsterdamumc.nl::2eb56333-430e-45f0-a80b-3dfce52190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EA6E48-22A7-4A83-985C-3B74E3B1BA3B}" v="1" dt="2024-10-14T14:55:47.899"/>
    <p1510:client id="{55BA73AE-729A-4865-ABB3-BE694E117315}" v="22" dt="2024-10-14T11:48:57.926"/>
    <p1510:client id="{BB8554B3-8091-4C83-93DE-448E2916AF41}" v="7" dt="2024-10-14T12:15:25.37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Stijl, licht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D173D3-639B-43A6-A8DB-DD83BF3F434E}" type="datetimeFigureOut">
              <a:rPr lang="en-NL" smtClean="0"/>
              <a:t>10/14/2024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8A02D-0CD5-44F6-85E6-B5A8AE53FD1A}" type="slidenum">
              <a:rPr lang="en-NL" smtClean="0"/>
              <a:t>‹nr.›</a:t>
            </a:fld>
            <a:endParaRPr lang="en-NL"/>
          </a:p>
        </p:txBody>
      </p:sp>
    </p:spTree>
    <p:extLst>
      <p:ext uri="{BB962C8B-B14F-4D97-AF65-F5344CB8AC3E}">
        <p14:creationId xmlns:p14="http://schemas.microsoft.com/office/powerpoint/2010/main" val="4009939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C88A02D-0CD5-44F6-85E6-B5A8AE53FD1A}" type="slidenum">
              <a:rPr lang="en-NL" smtClean="0"/>
              <a:t>1</a:t>
            </a:fld>
            <a:endParaRPr lang="en-NL"/>
          </a:p>
        </p:txBody>
      </p:sp>
    </p:spTree>
    <p:extLst>
      <p:ext uri="{BB962C8B-B14F-4D97-AF65-F5344CB8AC3E}">
        <p14:creationId xmlns:p14="http://schemas.microsoft.com/office/powerpoint/2010/main" val="3746767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Will </a:t>
            </a:r>
            <a:r>
              <a:rPr lang="nl-NL" err="1"/>
              <a:t>be</a:t>
            </a:r>
            <a:r>
              <a:rPr lang="nl-NL"/>
              <a:t> </a:t>
            </a:r>
            <a:r>
              <a:rPr lang="nl-NL" err="1"/>
              <a:t>developed</a:t>
            </a:r>
            <a:r>
              <a:rPr lang="nl-NL"/>
              <a:t> </a:t>
            </a:r>
            <a:r>
              <a:rPr lang="nl-NL" err="1"/>
              <a:t>further</a:t>
            </a:r>
            <a:r>
              <a:rPr lang="nl-NL"/>
              <a:t> </a:t>
            </a:r>
            <a:r>
              <a:rPr lang="nl-NL" err="1"/>
              <a:t>and</a:t>
            </a:r>
            <a:r>
              <a:rPr lang="nl-NL"/>
              <a:t> in more detail </a:t>
            </a:r>
            <a:r>
              <a:rPr lang="nl-NL" err="1"/>
              <a:t>coming</a:t>
            </a:r>
            <a:r>
              <a:rPr lang="nl-NL"/>
              <a:t> </a:t>
            </a:r>
            <a:r>
              <a:rPr lang="nl-NL" err="1"/>
              <a:t>months</a:t>
            </a:r>
            <a:r>
              <a:rPr lang="nl-NL"/>
              <a:t> (Deliverable M6)</a:t>
            </a:r>
          </a:p>
          <a:p>
            <a:r>
              <a:rPr lang="nl-NL" b="1" err="1"/>
              <a:t>Scientists</a:t>
            </a:r>
            <a:r>
              <a:rPr lang="nl-NL" b="1"/>
              <a:t>:</a:t>
            </a:r>
          </a:p>
          <a:p>
            <a:pPr marL="171450" indent="-171450">
              <a:buFont typeface="Arial" panose="020B0604020202020204" pitchFamily="34" charset="0"/>
              <a:buChar char="•"/>
            </a:pPr>
            <a:r>
              <a:rPr lang="nl-NL" err="1"/>
              <a:t>Did</a:t>
            </a:r>
            <a:r>
              <a:rPr lang="nl-NL"/>
              <a:t> </a:t>
            </a:r>
            <a:r>
              <a:rPr lang="nl-NL" err="1"/>
              <a:t>anyone</a:t>
            </a:r>
            <a:r>
              <a:rPr lang="nl-NL"/>
              <a:t> </a:t>
            </a:r>
            <a:r>
              <a:rPr lang="nl-NL" err="1"/>
              <a:t>heard</a:t>
            </a:r>
            <a:r>
              <a:rPr lang="nl-NL"/>
              <a:t> </a:t>
            </a:r>
            <a:r>
              <a:rPr lang="nl-NL" err="1"/>
              <a:t>about</a:t>
            </a:r>
            <a:r>
              <a:rPr lang="nl-NL"/>
              <a:t> </a:t>
            </a:r>
            <a:r>
              <a:rPr lang="nl-NL" err="1"/>
              <a:t>the</a:t>
            </a:r>
            <a:r>
              <a:rPr lang="nl-NL"/>
              <a:t> project </a:t>
            </a:r>
            <a:r>
              <a:rPr lang="nl-NL" err="1"/>
              <a:t>so</a:t>
            </a:r>
            <a:r>
              <a:rPr lang="nl-NL"/>
              <a:t> far?</a:t>
            </a:r>
          </a:p>
          <a:p>
            <a:pPr marL="171450" indent="-171450">
              <a:buFont typeface="Arial" panose="020B0604020202020204" pitchFamily="34" charset="0"/>
              <a:buChar char="•"/>
            </a:pPr>
            <a:r>
              <a:rPr lang="nl-NL" err="1"/>
              <a:t>Did</a:t>
            </a:r>
            <a:r>
              <a:rPr lang="nl-NL"/>
              <a:t> </a:t>
            </a:r>
            <a:r>
              <a:rPr lang="nl-NL" err="1"/>
              <a:t>you</a:t>
            </a:r>
            <a:r>
              <a:rPr lang="nl-NL"/>
              <a:t> </a:t>
            </a:r>
            <a:r>
              <a:rPr lang="nl-NL" err="1"/>
              <a:t>notice</a:t>
            </a:r>
            <a:r>
              <a:rPr lang="nl-NL"/>
              <a:t> </a:t>
            </a:r>
            <a:r>
              <a:rPr lang="nl-NL" err="1"/>
              <a:t>the</a:t>
            </a:r>
            <a:r>
              <a:rPr lang="nl-NL"/>
              <a:t> </a:t>
            </a:r>
            <a:r>
              <a:rPr lang="nl-NL" err="1"/>
              <a:t>press</a:t>
            </a:r>
            <a:r>
              <a:rPr lang="nl-NL"/>
              <a:t> releases?</a:t>
            </a:r>
          </a:p>
          <a:p>
            <a:pPr marL="171450" indent="-171450">
              <a:buFont typeface="Arial" panose="020B0604020202020204" pitchFamily="34" charset="0"/>
              <a:buChar char="•"/>
            </a:pPr>
            <a:r>
              <a:rPr lang="nl-NL" err="1"/>
              <a:t>Any</a:t>
            </a:r>
            <a:r>
              <a:rPr lang="nl-NL"/>
              <a:t> </a:t>
            </a:r>
            <a:r>
              <a:rPr lang="nl-NL" err="1"/>
              <a:t>suggestions</a:t>
            </a:r>
            <a:r>
              <a:rPr lang="nl-NL"/>
              <a:t> </a:t>
            </a:r>
            <a:r>
              <a:rPr lang="nl-NL" err="1"/>
              <a:t>for</a:t>
            </a:r>
            <a:r>
              <a:rPr lang="nl-NL"/>
              <a:t> </a:t>
            </a:r>
            <a:r>
              <a:rPr lang="nl-NL" err="1"/>
              <a:t>communications</a:t>
            </a:r>
            <a:r>
              <a:rPr lang="nl-NL"/>
              <a:t> </a:t>
            </a:r>
            <a:r>
              <a:rPr lang="nl-NL" err="1"/>
              <a:t>to</a:t>
            </a:r>
            <a:r>
              <a:rPr lang="nl-NL"/>
              <a:t> </a:t>
            </a:r>
            <a:r>
              <a:rPr lang="nl-NL" err="1"/>
              <a:t>the</a:t>
            </a:r>
            <a:r>
              <a:rPr lang="nl-NL"/>
              <a:t> </a:t>
            </a:r>
            <a:r>
              <a:rPr lang="nl-NL" err="1"/>
              <a:t>scientific</a:t>
            </a:r>
            <a:r>
              <a:rPr lang="nl-NL"/>
              <a:t> community (</a:t>
            </a:r>
            <a:r>
              <a:rPr lang="nl-NL" err="1"/>
              <a:t>you</a:t>
            </a:r>
            <a:r>
              <a:rPr lang="nl-NL"/>
              <a:t>)?</a:t>
            </a:r>
          </a:p>
        </p:txBody>
      </p:sp>
      <p:sp>
        <p:nvSpPr>
          <p:cNvPr id="4" name="Tijdelijke aanduiding voor dianummer 3"/>
          <p:cNvSpPr>
            <a:spLocks noGrp="1"/>
          </p:cNvSpPr>
          <p:nvPr>
            <p:ph type="sldNum" sz="quarter" idx="5"/>
          </p:nvPr>
        </p:nvSpPr>
        <p:spPr/>
        <p:txBody>
          <a:bodyPr/>
          <a:lstStyle/>
          <a:p>
            <a:fld id="{2C88A02D-0CD5-44F6-85E6-B5A8AE53FD1A}" type="slidenum">
              <a:rPr lang="en-NL" smtClean="0"/>
              <a:t>15</a:t>
            </a:fld>
            <a:endParaRPr lang="en-NL"/>
          </a:p>
        </p:txBody>
      </p:sp>
    </p:spTree>
    <p:extLst>
      <p:ext uri="{BB962C8B-B14F-4D97-AF65-F5344CB8AC3E}">
        <p14:creationId xmlns:p14="http://schemas.microsoft.com/office/powerpoint/2010/main" val="1047890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C88A02D-0CD5-44F6-85E6-B5A8AE53FD1A}" type="slidenum">
              <a:rPr lang="en-NL" smtClean="0"/>
              <a:t>16</a:t>
            </a:fld>
            <a:endParaRPr lang="en-NL"/>
          </a:p>
        </p:txBody>
      </p:sp>
    </p:spTree>
    <p:extLst>
      <p:ext uri="{BB962C8B-B14F-4D97-AF65-F5344CB8AC3E}">
        <p14:creationId xmlns:p14="http://schemas.microsoft.com/office/powerpoint/2010/main" val="88889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err="1"/>
              <a:t>Table</a:t>
            </a:r>
            <a:r>
              <a:rPr lang="nl-NL"/>
              <a:t> shows 3 </a:t>
            </a:r>
            <a:r>
              <a:rPr lang="nl-NL" err="1"/>
              <a:t>categories</a:t>
            </a:r>
            <a:r>
              <a:rPr lang="nl-NL"/>
              <a:t> of </a:t>
            </a:r>
            <a:r>
              <a:rPr lang="nl-NL" err="1"/>
              <a:t>interventions</a:t>
            </a:r>
            <a:r>
              <a:rPr lang="nl-NL"/>
              <a:t>: </a:t>
            </a:r>
          </a:p>
          <a:p>
            <a:r>
              <a:rPr lang="nl-NL"/>
              <a:t>⎯⎯Out of </a:t>
            </a:r>
            <a:r>
              <a:rPr lang="nl-NL" err="1"/>
              <a:t>the</a:t>
            </a:r>
            <a:r>
              <a:rPr lang="nl-NL"/>
              <a:t> 88 </a:t>
            </a:r>
            <a:r>
              <a:rPr lang="nl-NL" err="1"/>
              <a:t>interventions</a:t>
            </a:r>
            <a:r>
              <a:rPr lang="nl-NL"/>
              <a:t>, </a:t>
            </a:r>
            <a:r>
              <a:rPr lang="nl-NL" err="1"/>
              <a:t>there</a:t>
            </a:r>
            <a:r>
              <a:rPr lang="nl-NL"/>
              <a:t> are a </a:t>
            </a:r>
            <a:r>
              <a:rPr lang="nl-NL" err="1"/>
              <a:t>total</a:t>
            </a:r>
            <a:r>
              <a:rPr lang="nl-NL"/>
              <a:t> of 16 “best </a:t>
            </a:r>
            <a:r>
              <a:rPr lang="nl-NL" err="1"/>
              <a:t>buys</a:t>
            </a:r>
            <a:r>
              <a:rPr lang="nl-NL"/>
              <a:t>” – </a:t>
            </a:r>
            <a:r>
              <a:rPr lang="nl-NL" err="1"/>
              <a:t>those</a:t>
            </a:r>
            <a:r>
              <a:rPr lang="nl-NL"/>
              <a:t> </a:t>
            </a:r>
            <a:r>
              <a:rPr lang="nl-NL" err="1"/>
              <a:t>considered</a:t>
            </a:r>
            <a:r>
              <a:rPr lang="nl-NL"/>
              <a:t> </a:t>
            </a:r>
            <a:r>
              <a:rPr lang="nl-NL" err="1"/>
              <a:t>the</a:t>
            </a:r>
            <a:r>
              <a:rPr lang="nl-NL"/>
              <a:t> most </a:t>
            </a:r>
            <a:r>
              <a:rPr lang="nl-NL" err="1"/>
              <a:t>cost-effective</a:t>
            </a:r>
            <a:r>
              <a:rPr lang="nl-NL"/>
              <a:t> </a:t>
            </a:r>
            <a:r>
              <a:rPr lang="nl-NL" err="1"/>
              <a:t>and</a:t>
            </a:r>
            <a:r>
              <a:rPr lang="nl-NL"/>
              <a:t> </a:t>
            </a:r>
            <a:r>
              <a:rPr lang="nl-NL" err="1"/>
              <a:t>feasible</a:t>
            </a:r>
            <a:r>
              <a:rPr lang="nl-NL"/>
              <a:t> </a:t>
            </a:r>
            <a:r>
              <a:rPr lang="nl-NL" err="1"/>
              <a:t>for</a:t>
            </a:r>
            <a:r>
              <a:rPr lang="nl-NL"/>
              <a:t> </a:t>
            </a:r>
            <a:r>
              <a:rPr lang="nl-NL" err="1"/>
              <a:t>implementation</a:t>
            </a:r>
            <a:r>
              <a:rPr lang="nl-NL"/>
              <a:t>. These are </a:t>
            </a:r>
            <a:r>
              <a:rPr lang="nl-NL" err="1"/>
              <a:t>interventions</a:t>
            </a:r>
            <a:r>
              <a:rPr lang="nl-NL"/>
              <a:t> </a:t>
            </a:r>
            <a:r>
              <a:rPr lang="nl-NL" err="1"/>
              <a:t>where</a:t>
            </a:r>
            <a:r>
              <a:rPr lang="nl-NL"/>
              <a:t> a WHO </a:t>
            </a:r>
            <a:r>
              <a:rPr lang="nl-NL" err="1"/>
              <a:t>Choice</a:t>
            </a:r>
            <a:r>
              <a:rPr lang="nl-NL"/>
              <a:t> analysis found </a:t>
            </a:r>
            <a:r>
              <a:rPr lang="nl-NL" err="1"/>
              <a:t>an</a:t>
            </a:r>
            <a:r>
              <a:rPr lang="nl-NL"/>
              <a:t> </a:t>
            </a:r>
            <a:r>
              <a:rPr lang="nl-NL" err="1"/>
              <a:t>average</a:t>
            </a:r>
            <a:r>
              <a:rPr lang="nl-NL"/>
              <a:t> </a:t>
            </a:r>
            <a:r>
              <a:rPr lang="nl-NL" err="1"/>
              <a:t>cost-effectiveness</a:t>
            </a:r>
            <a:r>
              <a:rPr lang="nl-NL"/>
              <a:t> ratio of ≤ I$ 100 per DALY </a:t>
            </a:r>
            <a:r>
              <a:rPr lang="nl-NL" err="1"/>
              <a:t>averted</a:t>
            </a:r>
            <a:r>
              <a:rPr lang="nl-NL"/>
              <a:t> in low- </a:t>
            </a:r>
            <a:r>
              <a:rPr lang="nl-NL" err="1"/>
              <a:t>and</a:t>
            </a:r>
            <a:r>
              <a:rPr lang="nl-NL"/>
              <a:t> </a:t>
            </a:r>
            <a:r>
              <a:rPr lang="nl-NL" err="1"/>
              <a:t>lower</a:t>
            </a:r>
            <a:r>
              <a:rPr lang="nl-NL"/>
              <a:t> </a:t>
            </a:r>
            <a:r>
              <a:rPr lang="nl-NL" err="1"/>
              <a:t>middle-income</a:t>
            </a:r>
            <a:r>
              <a:rPr lang="nl-NL"/>
              <a:t> </a:t>
            </a:r>
            <a:r>
              <a:rPr lang="nl-NL" err="1"/>
              <a:t>countries</a:t>
            </a:r>
            <a:r>
              <a:rPr lang="nl-NL"/>
              <a:t>. </a:t>
            </a:r>
          </a:p>
          <a:p>
            <a:r>
              <a:rPr lang="nl-NL"/>
              <a:t>⎯⎯</a:t>
            </a:r>
            <a:r>
              <a:rPr lang="nl-NL" err="1"/>
              <a:t>Other</a:t>
            </a:r>
            <a:r>
              <a:rPr lang="nl-NL"/>
              <a:t> </a:t>
            </a:r>
            <a:r>
              <a:rPr lang="nl-NL" err="1"/>
              <a:t>effective</a:t>
            </a:r>
            <a:r>
              <a:rPr lang="nl-NL"/>
              <a:t> </a:t>
            </a:r>
            <a:r>
              <a:rPr lang="nl-NL" err="1"/>
              <a:t>interventions</a:t>
            </a:r>
            <a:r>
              <a:rPr lang="nl-NL"/>
              <a:t> </a:t>
            </a:r>
            <a:r>
              <a:rPr lang="nl-NL" err="1"/>
              <a:t>for</a:t>
            </a:r>
            <a:r>
              <a:rPr lang="nl-NL"/>
              <a:t> </a:t>
            </a:r>
            <a:r>
              <a:rPr lang="nl-NL" err="1"/>
              <a:t>which</a:t>
            </a:r>
            <a:r>
              <a:rPr lang="nl-NL"/>
              <a:t> </a:t>
            </a:r>
            <a:r>
              <a:rPr lang="nl-NL" err="1"/>
              <a:t>the</a:t>
            </a:r>
            <a:r>
              <a:rPr lang="nl-NL"/>
              <a:t> WHO </a:t>
            </a:r>
            <a:r>
              <a:rPr lang="nl-NL" err="1"/>
              <a:t>Choice</a:t>
            </a:r>
            <a:r>
              <a:rPr lang="nl-NL"/>
              <a:t> analysis </a:t>
            </a:r>
            <a:r>
              <a:rPr lang="nl-NL" err="1"/>
              <a:t>produced</a:t>
            </a:r>
            <a:r>
              <a:rPr lang="nl-NL"/>
              <a:t> a</a:t>
            </a:r>
            <a:br>
              <a:rPr lang="nl-NL"/>
            </a:br>
            <a:r>
              <a:rPr lang="nl-NL" err="1"/>
              <a:t>cost</a:t>
            </a:r>
            <a:r>
              <a:rPr lang="nl-NL"/>
              <a:t> </a:t>
            </a:r>
            <a:r>
              <a:rPr lang="nl-NL" err="1"/>
              <a:t>effectiveness</a:t>
            </a:r>
            <a:r>
              <a:rPr lang="nl-NL"/>
              <a:t> of of &gt; I$2 100 per DALY </a:t>
            </a:r>
            <a:r>
              <a:rPr lang="nl-NL" err="1"/>
              <a:t>averted</a:t>
            </a:r>
            <a:r>
              <a:rPr lang="nl-NL"/>
              <a:t> are </a:t>
            </a:r>
            <a:r>
              <a:rPr lang="nl-NL" err="1"/>
              <a:t>shown</a:t>
            </a:r>
            <a:r>
              <a:rPr lang="nl-NL"/>
              <a:t> in </a:t>
            </a:r>
            <a:r>
              <a:rPr lang="nl-NL" err="1"/>
              <a:t>the</a:t>
            </a:r>
            <a:r>
              <a:rPr lang="nl-NL"/>
              <a:t> second </a:t>
            </a:r>
            <a:r>
              <a:rPr lang="nl-NL" err="1"/>
              <a:t>category</a:t>
            </a:r>
            <a:r>
              <a:rPr lang="nl-NL"/>
              <a:t>. </a:t>
            </a:r>
          </a:p>
          <a:p>
            <a:r>
              <a:rPr lang="nl-NL"/>
              <a:t>⎯⎯The </a:t>
            </a:r>
            <a:r>
              <a:rPr lang="nl-NL" err="1"/>
              <a:t>third</a:t>
            </a:r>
            <a:r>
              <a:rPr lang="nl-NL"/>
              <a:t> </a:t>
            </a:r>
            <a:r>
              <a:rPr lang="nl-NL" err="1"/>
              <a:t>category</a:t>
            </a:r>
            <a:r>
              <a:rPr lang="nl-NL"/>
              <a:t> shows </a:t>
            </a:r>
            <a:r>
              <a:rPr lang="nl-NL" err="1"/>
              <a:t>other</a:t>
            </a:r>
            <a:r>
              <a:rPr lang="nl-NL"/>
              <a:t> </a:t>
            </a:r>
            <a:r>
              <a:rPr lang="nl-NL" err="1"/>
              <a:t>recommended</a:t>
            </a:r>
            <a:r>
              <a:rPr lang="nl-NL"/>
              <a:t> </a:t>
            </a:r>
            <a:r>
              <a:rPr lang="nl-NL" err="1"/>
              <a:t>interventions</a:t>
            </a:r>
            <a:r>
              <a:rPr lang="nl-NL"/>
              <a:t> </a:t>
            </a:r>
            <a:r>
              <a:rPr lang="nl-NL" err="1"/>
              <a:t>that</a:t>
            </a:r>
            <a:r>
              <a:rPr lang="nl-NL"/>
              <a:t> have been </a:t>
            </a:r>
            <a:r>
              <a:rPr lang="nl-NL" err="1"/>
              <a:t>shown</a:t>
            </a:r>
            <a:r>
              <a:rPr lang="nl-NL"/>
              <a:t> </a:t>
            </a:r>
            <a:r>
              <a:rPr lang="nl-NL" err="1"/>
              <a:t>to</a:t>
            </a:r>
            <a:r>
              <a:rPr lang="nl-NL"/>
              <a:t> </a:t>
            </a:r>
            <a:r>
              <a:rPr lang="nl-NL" err="1"/>
              <a:t>be</a:t>
            </a:r>
            <a:r>
              <a:rPr lang="nl-NL"/>
              <a:t> </a:t>
            </a:r>
            <a:r>
              <a:rPr lang="nl-NL" err="1"/>
              <a:t>effective</a:t>
            </a:r>
            <a:r>
              <a:rPr lang="nl-NL"/>
              <a:t> but </a:t>
            </a:r>
            <a:r>
              <a:rPr lang="nl-NL" err="1"/>
              <a:t>for</a:t>
            </a:r>
            <a:r>
              <a:rPr lang="nl-NL"/>
              <a:t> </a:t>
            </a:r>
            <a:r>
              <a:rPr lang="nl-NL" err="1"/>
              <a:t>which</a:t>
            </a:r>
            <a:r>
              <a:rPr lang="nl-NL"/>
              <a:t> no </a:t>
            </a:r>
            <a:r>
              <a:rPr lang="nl-NL" err="1"/>
              <a:t>cost-effective</a:t>
            </a:r>
            <a:r>
              <a:rPr lang="nl-NL"/>
              <a:t> analysis was </a:t>
            </a:r>
            <a:r>
              <a:rPr lang="nl-NL" err="1"/>
              <a:t>conducted</a:t>
            </a:r>
            <a:r>
              <a:rPr lang="nl-NL"/>
              <a:t>. </a:t>
            </a:r>
          </a:p>
          <a:p>
            <a:endParaRPr lang="nl-NL"/>
          </a:p>
          <a:p>
            <a:r>
              <a:rPr lang="nl-NL"/>
              <a:t>In </a:t>
            </a:r>
            <a:r>
              <a:rPr lang="nl-NL" err="1"/>
              <a:t>Generation</a:t>
            </a:r>
            <a:r>
              <a:rPr lang="nl-NL"/>
              <a:t> H we </a:t>
            </a:r>
            <a:r>
              <a:rPr lang="nl-NL" err="1"/>
              <a:t>will</a:t>
            </a:r>
            <a:r>
              <a:rPr lang="nl-NL"/>
              <a:t> Focus in </a:t>
            </a:r>
            <a:r>
              <a:rPr lang="nl-NL" err="1"/>
              <a:t>particular</a:t>
            </a:r>
            <a:r>
              <a:rPr lang="nl-NL"/>
              <a:t> on BB4 </a:t>
            </a:r>
            <a:r>
              <a:rPr lang="nl-NL" err="1"/>
              <a:t>and</a:t>
            </a:r>
            <a:r>
              <a:rPr lang="nl-NL"/>
              <a:t> BB7</a:t>
            </a:r>
          </a:p>
          <a:p>
            <a:endParaRPr lang="nl-NL"/>
          </a:p>
        </p:txBody>
      </p:sp>
      <p:sp>
        <p:nvSpPr>
          <p:cNvPr id="4" name="Tijdelijke aanduiding voor dianummer 3"/>
          <p:cNvSpPr>
            <a:spLocks noGrp="1"/>
          </p:cNvSpPr>
          <p:nvPr>
            <p:ph type="sldNum" sz="quarter" idx="5"/>
          </p:nvPr>
        </p:nvSpPr>
        <p:spPr/>
        <p:txBody>
          <a:bodyPr/>
          <a:lstStyle/>
          <a:p>
            <a:fld id="{2C88A02D-0CD5-44F6-85E6-B5A8AE53FD1A}" type="slidenum">
              <a:rPr lang="en-NL" smtClean="0"/>
              <a:t>5</a:t>
            </a:fld>
            <a:endParaRPr lang="en-NL"/>
          </a:p>
        </p:txBody>
      </p:sp>
    </p:spTree>
    <p:extLst>
      <p:ext uri="{BB962C8B-B14F-4D97-AF65-F5344CB8AC3E}">
        <p14:creationId xmlns:p14="http://schemas.microsoft.com/office/powerpoint/2010/main" val="3480776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5303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THE INTERVENTION DEVELOPMENT WILL COMPRISE: THE INTERVENTION PLANNING – DESIGN &amp; DEVELOPMENT - INTERVENTION IMPLEMENTATION &amp; EVALUATION</a:t>
            </a:r>
          </a:p>
          <a:p>
            <a:pPr marL="171450" indent="-171450">
              <a:buFont typeface="Arial" panose="020B0604020202020204" pitchFamily="34" charset="0"/>
              <a:buChar char="•"/>
            </a:pPr>
            <a:endParaRPr lang="nl-NL"/>
          </a:p>
          <a:p>
            <a:pPr marL="171450" indent="-171450">
              <a:buFont typeface="Arial" panose="020B0604020202020204" pitchFamily="34" charset="0"/>
              <a:buChar char="•"/>
            </a:pPr>
            <a:r>
              <a:rPr lang="nl-NL" err="1"/>
              <a:t>Cocreation</a:t>
            </a:r>
            <a:r>
              <a:rPr lang="nl-NL"/>
              <a:t>: The </a:t>
            </a:r>
            <a:r>
              <a:rPr lang="nl-NL" b="0" err="1"/>
              <a:t>intervention</a:t>
            </a:r>
            <a:r>
              <a:rPr lang="nl-NL" b="0"/>
              <a:t> </a:t>
            </a:r>
            <a:r>
              <a:rPr lang="nl-NL" b="0" err="1"/>
              <a:t>will</a:t>
            </a:r>
            <a:r>
              <a:rPr lang="nl-NL" b="0"/>
              <a:t> </a:t>
            </a:r>
            <a:r>
              <a:rPr lang="nl-NL" b="0" err="1"/>
              <a:t>be</a:t>
            </a:r>
            <a:r>
              <a:rPr lang="nl-NL" b="0"/>
              <a:t> </a:t>
            </a:r>
            <a:r>
              <a:rPr lang="nl-NL" b="1"/>
              <a:t>co-</a:t>
            </a:r>
            <a:r>
              <a:rPr lang="nl-NL" b="1" err="1"/>
              <a:t>designed</a:t>
            </a:r>
            <a:r>
              <a:rPr lang="nl-NL" b="1"/>
              <a:t> &amp; co-</a:t>
            </a:r>
            <a:r>
              <a:rPr lang="nl-NL" b="1" err="1"/>
              <a:t>developed</a:t>
            </a:r>
            <a:r>
              <a:rPr lang="nl-NL" b="1"/>
              <a:t>, </a:t>
            </a:r>
            <a:r>
              <a:rPr lang="nl-NL" b="1" err="1"/>
              <a:t>and</a:t>
            </a:r>
            <a:r>
              <a:rPr lang="nl-NL" b="1"/>
              <a:t> co-</a:t>
            </a:r>
            <a:r>
              <a:rPr lang="nl-NL" b="1" err="1"/>
              <a:t>implemented</a:t>
            </a:r>
            <a:r>
              <a:rPr lang="nl-NL" b="1"/>
              <a:t> </a:t>
            </a:r>
            <a:r>
              <a:rPr lang="nl-NL" b="0" err="1"/>
              <a:t>with</a:t>
            </a:r>
            <a:r>
              <a:rPr lang="nl-NL" b="0"/>
              <a:t> relevant stakeholders </a:t>
            </a:r>
            <a:r>
              <a:rPr lang="nl-NL" b="0" err="1"/>
              <a:t>and</a:t>
            </a:r>
            <a:r>
              <a:rPr lang="nl-NL" b="0"/>
              <a:t> </a:t>
            </a:r>
            <a:r>
              <a:rPr lang="nl-NL" b="0" err="1"/>
              <a:t>implementing</a:t>
            </a:r>
            <a:r>
              <a:rPr lang="nl-NL" b="0"/>
              <a:t> partners as well as </a:t>
            </a:r>
            <a:r>
              <a:rPr lang="nl-NL" b="0" err="1"/>
              <a:t>the</a:t>
            </a:r>
            <a:r>
              <a:rPr lang="nl-NL" b="0"/>
              <a:t> </a:t>
            </a:r>
            <a:r>
              <a:rPr lang="nl-NL" b="0" err="1"/>
              <a:t>primary</a:t>
            </a:r>
            <a:r>
              <a:rPr lang="nl-NL" b="0"/>
              <a:t> target </a:t>
            </a:r>
            <a:r>
              <a:rPr lang="nl-NL" b="0" err="1"/>
              <a:t>population</a:t>
            </a:r>
            <a:r>
              <a:rPr lang="nl-NL" b="0"/>
              <a:t> (</a:t>
            </a:r>
            <a:r>
              <a:rPr lang="nl-NL" b="0" err="1"/>
              <a:t>adolescents</a:t>
            </a:r>
            <a:r>
              <a:rPr lang="nl-NL" b="0"/>
              <a:t>) </a:t>
            </a:r>
            <a:r>
              <a:rPr lang="nl-NL" b="0">
                <a:sym typeface="Wingdings" panose="05000000000000000000" pitchFamily="2" charset="2"/>
              </a:rPr>
              <a:t> </a:t>
            </a:r>
            <a:r>
              <a:rPr lang="nl-NL" b="1" err="1">
                <a:sym typeface="Wingdings" panose="05000000000000000000" pitchFamily="2" charset="2"/>
              </a:rPr>
              <a:t>participation</a:t>
            </a:r>
            <a:r>
              <a:rPr lang="nl-NL" b="1">
                <a:sym typeface="Wingdings" panose="05000000000000000000" pitchFamily="2" charset="2"/>
              </a:rPr>
              <a:t> is </a:t>
            </a:r>
            <a:r>
              <a:rPr lang="nl-NL" b="1" err="1">
                <a:sym typeface="Wingdings" panose="05000000000000000000" pitchFamily="2" charset="2"/>
              </a:rPr>
              <a:t>key</a:t>
            </a:r>
            <a:r>
              <a:rPr lang="nl-NL" b="0">
                <a:sym typeface="Wingdings" panose="05000000000000000000" pitchFamily="2" charset="2"/>
              </a:rPr>
              <a:t>!</a:t>
            </a:r>
            <a:endParaRPr lang="nl-NL" b="0"/>
          </a:p>
          <a:p>
            <a:pPr marL="171450" indent="-171450">
              <a:buFont typeface="Arial" panose="020B0604020202020204" pitchFamily="34" charset="0"/>
              <a:buChar char="•"/>
            </a:pPr>
            <a:r>
              <a:rPr lang="nl-NL" b="0" err="1"/>
              <a:t>Intervention</a:t>
            </a:r>
            <a:r>
              <a:rPr lang="nl-NL" b="0"/>
              <a:t>: It </a:t>
            </a:r>
            <a:r>
              <a:rPr lang="nl-NL" b="0" err="1"/>
              <a:t>will</a:t>
            </a:r>
            <a:r>
              <a:rPr lang="nl-NL" b="0"/>
              <a:t> </a:t>
            </a:r>
            <a:r>
              <a:rPr lang="nl-NL" b="0" err="1"/>
              <a:t>be</a:t>
            </a:r>
            <a:r>
              <a:rPr lang="nl-NL" b="0"/>
              <a:t> a </a:t>
            </a:r>
            <a:r>
              <a:rPr lang="nl-NL" b="1"/>
              <a:t>Complex </a:t>
            </a:r>
            <a:r>
              <a:rPr lang="nl-NL" b="1" err="1"/>
              <a:t>Intervention</a:t>
            </a:r>
            <a:r>
              <a:rPr lang="nl-NL" b="0"/>
              <a:t>, </a:t>
            </a:r>
            <a:r>
              <a:rPr lang="nl-NL" b="0" err="1"/>
              <a:t>consisting</a:t>
            </a:r>
            <a:r>
              <a:rPr lang="nl-NL" b="0"/>
              <a:t> of a. </a:t>
            </a:r>
            <a:r>
              <a:rPr lang="nl-NL" b="0" err="1"/>
              <a:t>several</a:t>
            </a:r>
            <a:r>
              <a:rPr lang="nl-NL" b="0"/>
              <a:t> </a:t>
            </a:r>
            <a:r>
              <a:rPr lang="nl-NL" b="0" err="1"/>
              <a:t>components</a:t>
            </a:r>
            <a:r>
              <a:rPr lang="nl-NL" b="0"/>
              <a:t> (</a:t>
            </a:r>
            <a:r>
              <a:rPr lang="nl-NL" b="1" err="1"/>
              <a:t>PA+Diet</a:t>
            </a:r>
            <a:r>
              <a:rPr lang="nl-NL" b="0"/>
              <a:t>) </a:t>
            </a:r>
            <a:r>
              <a:rPr lang="nl-NL" b="0" err="1"/>
              <a:t>and</a:t>
            </a:r>
            <a:r>
              <a:rPr lang="nl-NL" b="0"/>
              <a:t> b. </a:t>
            </a:r>
            <a:r>
              <a:rPr lang="nl-NL" b="0" err="1"/>
              <a:t>targeting</a:t>
            </a:r>
            <a:r>
              <a:rPr lang="nl-NL" b="0"/>
              <a:t> </a:t>
            </a:r>
            <a:r>
              <a:rPr lang="nl-NL" b="0" err="1"/>
              <a:t>muliple</a:t>
            </a:r>
            <a:r>
              <a:rPr lang="nl-NL" b="0"/>
              <a:t> levels of delivery </a:t>
            </a:r>
            <a:r>
              <a:rPr lang="nl-NL" b="1"/>
              <a:t>(</a:t>
            </a:r>
            <a:r>
              <a:rPr lang="nl-NL" b="1" err="1"/>
              <a:t>Individual</a:t>
            </a:r>
            <a:r>
              <a:rPr lang="nl-NL" b="1"/>
              <a:t> + family/community + policy</a:t>
            </a:r>
            <a:r>
              <a:rPr lang="nl-NL" b="0"/>
              <a:t>) </a:t>
            </a:r>
            <a:r>
              <a:rPr lang="nl-NL" b="0">
                <a:sym typeface="Wingdings" pitchFamily="2" charset="2"/>
              </a:rPr>
              <a:t> </a:t>
            </a:r>
            <a:r>
              <a:rPr lang="nl-NL" b="0" err="1">
                <a:sym typeface="Wingdings" pitchFamily="2" charset="2"/>
              </a:rPr>
              <a:t>socio-ecological</a:t>
            </a:r>
            <a:r>
              <a:rPr lang="nl-NL" b="0">
                <a:sym typeface="Wingdings" pitchFamily="2" charset="2"/>
              </a:rPr>
              <a:t> model</a:t>
            </a:r>
            <a:endParaRPr lang="nl-NL" b="0"/>
          </a:p>
          <a:p>
            <a:pPr marL="171450" indent="-171450">
              <a:buFont typeface="Arial" panose="020B0604020202020204" pitchFamily="34" charset="0"/>
              <a:buChar char="•"/>
            </a:pPr>
            <a:r>
              <a:rPr lang="nl-NL" b="0" err="1"/>
              <a:t>Implementation</a:t>
            </a:r>
            <a:r>
              <a:rPr lang="nl-NL" b="0"/>
              <a:t>: </a:t>
            </a:r>
            <a:r>
              <a:rPr lang="nl-NL" b="0" err="1"/>
              <a:t>Ultimately</a:t>
            </a:r>
            <a:r>
              <a:rPr lang="nl-NL" b="0"/>
              <a:t>, </a:t>
            </a:r>
            <a:r>
              <a:rPr lang="nl-NL" b="1"/>
              <a:t>these </a:t>
            </a:r>
            <a:r>
              <a:rPr lang="nl-NL" b="1" err="1"/>
              <a:t>components</a:t>
            </a:r>
            <a:r>
              <a:rPr lang="nl-NL" b="1"/>
              <a:t> </a:t>
            </a:r>
            <a:r>
              <a:rPr lang="nl-NL" b="1" err="1"/>
              <a:t>together</a:t>
            </a:r>
            <a:r>
              <a:rPr lang="nl-NL" b="1"/>
              <a:t> </a:t>
            </a:r>
            <a:r>
              <a:rPr lang="nl-NL" b="1" err="1"/>
              <a:t>aim</a:t>
            </a:r>
            <a:r>
              <a:rPr lang="nl-NL" b="1"/>
              <a:t> </a:t>
            </a:r>
            <a:r>
              <a:rPr lang="nl-NL" b="1" err="1"/>
              <a:t>to</a:t>
            </a:r>
            <a:r>
              <a:rPr lang="nl-NL" b="1"/>
              <a:t> </a:t>
            </a:r>
            <a:r>
              <a:rPr lang="nl-NL" b="1" err="1"/>
              <a:t>increase</a:t>
            </a:r>
            <a:r>
              <a:rPr lang="nl-NL" b="1"/>
              <a:t> </a:t>
            </a:r>
            <a:r>
              <a:rPr lang="nl-NL" b="0"/>
              <a:t>awareness, </a:t>
            </a:r>
            <a:r>
              <a:rPr lang="nl-NL" b="0" err="1"/>
              <a:t>knowledge</a:t>
            </a:r>
            <a:r>
              <a:rPr lang="nl-NL" b="0"/>
              <a:t> &amp; skills, </a:t>
            </a:r>
            <a:r>
              <a:rPr lang="nl-NL" b="0" err="1"/>
              <a:t>motivation</a:t>
            </a:r>
            <a:r>
              <a:rPr lang="nl-NL" b="0"/>
              <a:t> </a:t>
            </a:r>
            <a:r>
              <a:rPr lang="nl-NL" b="0" err="1"/>
              <a:t>self</a:t>
            </a:r>
            <a:r>
              <a:rPr lang="nl-NL" b="0"/>
              <a:t> </a:t>
            </a:r>
            <a:r>
              <a:rPr lang="nl-NL" b="0" err="1"/>
              <a:t>efficacy</a:t>
            </a:r>
            <a:r>
              <a:rPr lang="nl-NL" b="0"/>
              <a:t>, </a:t>
            </a:r>
            <a:r>
              <a:rPr lang="nl-NL" b="0" err="1"/>
              <a:t>self</a:t>
            </a:r>
            <a:r>
              <a:rPr lang="nl-NL" b="0"/>
              <a:t> </a:t>
            </a:r>
            <a:r>
              <a:rPr lang="nl-NL" b="0" err="1"/>
              <a:t>regulatory</a:t>
            </a:r>
            <a:r>
              <a:rPr lang="nl-NL" b="0"/>
              <a:t> actions, </a:t>
            </a:r>
            <a:r>
              <a:rPr lang="nl-NL" b="0" err="1"/>
              <a:t>and</a:t>
            </a:r>
            <a:r>
              <a:rPr lang="nl-NL" b="0"/>
              <a:t> </a:t>
            </a:r>
            <a:r>
              <a:rPr lang="nl-NL" b="0" err="1"/>
              <a:t>positive</a:t>
            </a:r>
            <a:r>
              <a:rPr lang="nl-NL" b="0"/>
              <a:t> health </a:t>
            </a:r>
            <a:r>
              <a:rPr lang="nl-NL" b="0" err="1"/>
              <a:t>behaviour</a:t>
            </a:r>
            <a:r>
              <a:rPr lang="nl-NL" b="0"/>
              <a:t> + health </a:t>
            </a:r>
            <a:r>
              <a:rPr lang="nl-NL" b="0" err="1"/>
              <a:t>outcomes</a:t>
            </a:r>
            <a:endParaRPr lang="nl-NL" b="0"/>
          </a:p>
          <a:p>
            <a:pPr marL="171450" indent="-171450">
              <a:buFont typeface="Arial" panose="020B0604020202020204" pitchFamily="34" charset="0"/>
              <a:buChar char="•"/>
            </a:pPr>
            <a:r>
              <a:rPr lang="nl-NL" b="0"/>
              <a:t>&amp; Evaluation </a:t>
            </a:r>
            <a:r>
              <a:rPr lang="nl-NL" b="0" err="1"/>
              <a:t>will</a:t>
            </a:r>
            <a:r>
              <a:rPr lang="nl-NL" b="0"/>
              <a:t> focus on: </a:t>
            </a:r>
            <a:r>
              <a:rPr lang="nl-NL" b="0" err="1"/>
              <a:t>Process</a:t>
            </a:r>
            <a:r>
              <a:rPr lang="nl-NL" b="0"/>
              <a:t> of </a:t>
            </a:r>
            <a:r>
              <a:rPr lang="nl-NL" b="1" err="1"/>
              <a:t>intervention</a:t>
            </a:r>
            <a:r>
              <a:rPr lang="nl-NL" b="1"/>
              <a:t> development</a:t>
            </a:r>
            <a:r>
              <a:rPr lang="nl-NL" b="0"/>
              <a:t> </a:t>
            </a:r>
            <a:r>
              <a:rPr lang="nl-NL" b="0" err="1"/>
              <a:t>and</a:t>
            </a:r>
            <a:r>
              <a:rPr lang="nl-NL" b="0"/>
              <a:t> </a:t>
            </a:r>
            <a:r>
              <a:rPr lang="nl-NL" b="1" err="1"/>
              <a:t>implementation</a:t>
            </a:r>
            <a:r>
              <a:rPr lang="nl-NL" b="1"/>
              <a:t> </a:t>
            </a:r>
            <a:r>
              <a:rPr lang="nl-NL" b="1" err="1"/>
              <a:t>strategies</a:t>
            </a:r>
            <a:r>
              <a:rPr lang="nl-NL" b="0"/>
              <a:t> + </a:t>
            </a:r>
            <a:r>
              <a:rPr lang="nl-NL" b="1" err="1"/>
              <a:t>implementation</a:t>
            </a:r>
            <a:r>
              <a:rPr lang="nl-NL" b="1"/>
              <a:t> of </a:t>
            </a:r>
            <a:r>
              <a:rPr lang="nl-NL" b="1" err="1"/>
              <a:t>the</a:t>
            </a:r>
            <a:r>
              <a:rPr lang="nl-NL" b="1"/>
              <a:t> </a:t>
            </a:r>
            <a:r>
              <a:rPr lang="nl-NL" b="1" err="1"/>
              <a:t>intervention</a:t>
            </a:r>
            <a:r>
              <a:rPr lang="nl-NL" b="1"/>
              <a:t> +</a:t>
            </a:r>
            <a:r>
              <a:rPr lang="nl-NL" b="0"/>
              <a:t> Effect on </a:t>
            </a:r>
            <a:r>
              <a:rPr lang="nl-NL" b="1" err="1"/>
              <a:t>Implementation</a:t>
            </a:r>
            <a:r>
              <a:rPr lang="nl-NL" b="1"/>
              <a:t> </a:t>
            </a:r>
            <a:r>
              <a:rPr lang="nl-NL" b="1" err="1"/>
              <a:t>outcomes</a:t>
            </a:r>
            <a:r>
              <a:rPr lang="nl-NL" b="0"/>
              <a:t>; </a:t>
            </a:r>
            <a:r>
              <a:rPr lang="nl-NL" b="1" err="1"/>
              <a:t>Behavioural</a:t>
            </a:r>
            <a:r>
              <a:rPr lang="nl-NL" b="1"/>
              <a:t> </a:t>
            </a:r>
            <a:r>
              <a:rPr lang="nl-NL" b="1" err="1"/>
              <a:t>outcomes</a:t>
            </a:r>
            <a:r>
              <a:rPr lang="nl-NL" b="0"/>
              <a:t>; </a:t>
            </a:r>
            <a:r>
              <a:rPr lang="nl-NL" b="1"/>
              <a:t>Health </a:t>
            </a:r>
            <a:r>
              <a:rPr lang="nl-NL" b="1" err="1"/>
              <a:t>outcomes</a:t>
            </a:r>
            <a:endParaRPr lang="nl-NL" b="1"/>
          </a:p>
          <a:p>
            <a:pPr marL="228600" indent="-228600">
              <a:buAutoNum type="alphaLcPeriod"/>
            </a:pPr>
            <a:endParaRPr lang="nl-NL">
              <a:sym typeface="Wingdings" pitchFamily="2" charset="2"/>
            </a:endParaRPr>
          </a:p>
          <a:p>
            <a:r>
              <a:rPr lang="nl-NL">
                <a:sym typeface="Wingdings" pitchFamily="2" charset="2"/>
              </a:rPr>
              <a:t>………………………………………</a:t>
            </a:r>
          </a:p>
          <a:p>
            <a:r>
              <a:rPr lang="nl-NL" err="1">
                <a:sym typeface="Wingdings" pitchFamily="2" charset="2"/>
              </a:rPr>
              <a:t>Evidenced</a:t>
            </a:r>
            <a:r>
              <a:rPr lang="nl-NL">
                <a:sym typeface="Wingdings" pitchFamily="2" charset="2"/>
              </a:rPr>
              <a:t> </a:t>
            </a:r>
            <a:r>
              <a:rPr lang="nl-NL" err="1">
                <a:sym typeface="Wingdings" pitchFamily="2" charset="2"/>
              </a:rPr>
              <a:t>by</a:t>
            </a:r>
            <a:r>
              <a:rPr lang="nl-NL">
                <a:sym typeface="Wingdings" pitchFamily="2" charset="2"/>
              </a:rPr>
              <a:t>:</a:t>
            </a:r>
          </a:p>
          <a:p>
            <a:r>
              <a:rPr lang="nl-NL">
                <a:sym typeface="Wingdings" pitchFamily="2" charset="2"/>
              </a:rPr>
              <a:t>a. </a:t>
            </a:r>
            <a:r>
              <a:rPr lang="nl-NL" err="1">
                <a:sym typeface="Wingdings" pitchFamily="2" charset="2"/>
              </a:rPr>
              <a:t>Several</a:t>
            </a:r>
            <a:r>
              <a:rPr lang="nl-NL">
                <a:sym typeface="Wingdings" pitchFamily="2" charset="2"/>
              </a:rPr>
              <a:t> </a:t>
            </a:r>
            <a:r>
              <a:rPr lang="nl-NL" err="1">
                <a:sym typeface="Wingdings" pitchFamily="2" charset="2"/>
              </a:rPr>
              <a:t>components</a:t>
            </a:r>
            <a:r>
              <a:rPr lang="nl-NL">
                <a:sym typeface="Wingdings" pitchFamily="2" charset="2"/>
              </a:rPr>
              <a:t></a:t>
            </a:r>
            <a:r>
              <a:rPr lang="nl-NL"/>
              <a:t> </a:t>
            </a:r>
            <a:r>
              <a:rPr lang="nl-NL" err="1"/>
              <a:t>Combining</a:t>
            </a:r>
            <a:r>
              <a:rPr lang="nl-NL"/>
              <a:t> </a:t>
            </a:r>
            <a:r>
              <a:rPr lang="nl-NL" err="1"/>
              <a:t>interventions</a:t>
            </a:r>
            <a:r>
              <a:rPr lang="nl-NL"/>
              <a:t> </a:t>
            </a:r>
            <a:r>
              <a:rPr lang="nl-NL" err="1"/>
              <a:t>focussed</a:t>
            </a:r>
            <a:r>
              <a:rPr lang="nl-NL"/>
              <a:t> on </a:t>
            </a:r>
            <a:r>
              <a:rPr lang="nl-NL" err="1"/>
              <a:t>healthy</a:t>
            </a:r>
            <a:r>
              <a:rPr lang="nl-NL"/>
              <a:t> </a:t>
            </a:r>
            <a:r>
              <a:rPr lang="nl-NL" err="1"/>
              <a:t>Diet</a:t>
            </a:r>
            <a:r>
              <a:rPr lang="nl-NL"/>
              <a:t> </a:t>
            </a:r>
            <a:r>
              <a:rPr lang="nl-NL" err="1"/>
              <a:t>and</a:t>
            </a:r>
            <a:r>
              <a:rPr lang="nl-NL"/>
              <a:t> PA have been </a:t>
            </a:r>
            <a:r>
              <a:rPr lang="nl-NL" err="1"/>
              <a:t>identified</a:t>
            </a:r>
            <a:r>
              <a:rPr lang="nl-NL"/>
              <a:t> as </a:t>
            </a:r>
            <a:r>
              <a:rPr lang="nl-NL" err="1"/>
              <a:t>efficient</a:t>
            </a:r>
            <a:r>
              <a:rPr lang="nl-NL"/>
              <a:t> approaches in </a:t>
            </a:r>
            <a:r>
              <a:rPr lang="nl-NL" err="1"/>
              <a:t>children</a:t>
            </a:r>
            <a:r>
              <a:rPr lang="nl-NL"/>
              <a:t> </a:t>
            </a:r>
            <a:r>
              <a:rPr lang="nl-NL" err="1"/>
              <a:t>to</a:t>
            </a:r>
            <a:r>
              <a:rPr lang="nl-NL"/>
              <a:t> </a:t>
            </a:r>
            <a:r>
              <a:rPr lang="nl-NL" err="1"/>
              <a:t>decrease</a:t>
            </a:r>
            <a:r>
              <a:rPr lang="nl-NL"/>
              <a:t> </a:t>
            </a:r>
            <a:r>
              <a:rPr lang="nl-NL" err="1"/>
              <a:t>incidence</a:t>
            </a:r>
            <a:r>
              <a:rPr lang="nl-NL"/>
              <a:t> of </a:t>
            </a:r>
            <a:r>
              <a:rPr lang="nl-NL" err="1"/>
              <a:t>obesity</a:t>
            </a:r>
            <a:r>
              <a:rPr lang="nl-NL"/>
              <a:t>/</a:t>
            </a:r>
            <a:r>
              <a:rPr lang="nl-NL" err="1"/>
              <a:t>chronic</a:t>
            </a:r>
            <a:r>
              <a:rPr lang="nl-NL"/>
              <a:t> </a:t>
            </a:r>
            <a:r>
              <a:rPr lang="nl-NL" err="1"/>
              <a:t>morbidities</a:t>
            </a:r>
            <a:endParaRPr lang="nl-NL"/>
          </a:p>
          <a:p>
            <a:r>
              <a:rPr lang="nl-NL">
                <a:sym typeface="Wingdings" pitchFamily="2" charset="2"/>
              </a:rPr>
              <a:t>b. </a:t>
            </a:r>
            <a:r>
              <a:rPr lang="nl-NL" err="1">
                <a:sym typeface="Wingdings" pitchFamily="2" charset="2"/>
              </a:rPr>
              <a:t>Muliple</a:t>
            </a:r>
            <a:r>
              <a:rPr lang="nl-NL">
                <a:sym typeface="Wingdings" pitchFamily="2" charset="2"/>
              </a:rPr>
              <a:t> levels of delivery</a:t>
            </a:r>
            <a:r>
              <a:rPr lang="nl-NL"/>
              <a:t>: digital - , School-, Family/Community/</a:t>
            </a:r>
            <a:r>
              <a:rPr lang="nl-NL" err="1"/>
              <a:t>Faith</a:t>
            </a:r>
            <a:r>
              <a:rPr lang="nl-NL"/>
              <a:t> </a:t>
            </a:r>
            <a:r>
              <a:rPr lang="nl-NL" err="1"/>
              <a:t>Based</a:t>
            </a:r>
            <a:r>
              <a:rPr lang="nl-NL"/>
              <a:t> </a:t>
            </a:r>
            <a:r>
              <a:rPr lang="nl-NL" err="1"/>
              <a:t>envionment</a:t>
            </a:r>
            <a:r>
              <a:rPr lang="nl-NL"/>
              <a:t>.</a:t>
            </a:r>
          </a:p>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8648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 Realist review - Stakeholder consultations - Co-production – Prototyping </a:t>
            </a:r>
            <a:r>
              <a:rPr lang="en-US" sz="1200">
                <a:sym typeface="Wingdings" pitchFamily="2" charset="2"/>
              </a:rPr>
              <a:t> derived from the </a:t>
            </a:r>
            <a:r>
              <a:rPr lang="en-US" sz="1200" b="1"/>
              <a:t>MRC Complex interventions</a:t>
            </a:r>
            <a:endParaRPr lang="nl-NL" b="1"/>
          </a:p>
          <a:p>
            <a:r>
              <a:rPr lang="nl-NL"/>
              <a:t>- </a:t>
            </a:r>
            <a:r>
              <a:rPr lang="nl-NL" err="1"/>
              <a:t>Limitation</a:t>
            </a:r>
            <a:r>
              <a:rPr lang="nl-NL"/>
              <a:t> of </a:t>
            </a:r>
            <a:r>
              <a:rPr lang="nl-NL" err="1"/>
              <a:t>the</a:t>
            </a:r>
            <a:r>
              <a:rPr lang="nl-NL"/>
              <a:t> </a:t>
            </a:r>
            <a:r>
              <a:rPr lang="nl-NL" err="1"/>
              <a:t>effectiveness</a:t>
            </a:r>
            <a:r>
              <a:rPr lang="nl-NL"/>
              <a:t> </a:t>
            </a:r>
            <a:r>
              <a:rPr lang="nl-NL" err="1"/>
              <a:t>evaluation</a:t>
            </a:r>
            <a:r>
              <a:rPr lang="nl-NL"/>
              <a:t>: </a:t>
            </a:r>
            <a:r>
              <a:rPr lang="nl-NL">
                <a:sym typeface="Wingdings" pitchFamily="2" charset="2"/>
              </a:rPr>
              <a:t>N</a:t>
            </a:r>
            <a:r>
              <a:rPr lang="nl-NL"/>
              <a:t>o control </a:t>
            </a:r>
            <a:r>
              <a:rPr lang="nl-NL" err="1"/>
              <a:t>group</a:t>
            </a:r>
            <a:r>
              <a:rPr lang="nl-NL"/>
              <a:t> (</a:t>
            </a:r>
            <a:r>
              <a:rPr lang="nl-NL" err="1"/>
              <a:t>clinical</a:t>
            </a:r>
            <a:r>
              <a:rPr lang="nl-NL"/>
              <a:t> trial). </a:t>
            </a:r>
            <a:r>
              <a:rPr lang="nl-NL" err="1"/>
              <a:t>Reason</a:t>
            </a:r>
            <a:r>
              <a:rPr lang="nl-NL"/>
              <a:t> </a:t>
            </a:r>
            <a:r>
              <a:rPr lang="nl-NL" err="1"/>
              <a:t>behind</a:t>
            </a:r>
            <a:r>
              <a:rPr lang="nl-NL"/>
              <a:t>: </a:t>
            </a:r>
          </a:p>
          <a:p>
            <a:pPr marL="228600" indent="-228600">
              <a:buAutoNum type="arabicPeriod"/>
            </a:pPr>
            <a:r>
              <a:rPr lang="nl-NL"/>
              <a:t>Focus </a:t>
            </a:r>
            <a:r>
              <a:rPr lang="nl-NL" err="1"/>
              <a:t>should</a:t>
            </a:r>
            <a:r>
              <a:rPr lang="nl-NL"/>
              <a:t> </a:t>
            </a:r>
            <a:r>
              <a:rPr lang="nl-NL" err="1"/>
              <a:t>be</a:t>
            </a:r>
            <a:r>
              <a:rPr lang="nl-NL"/>
              <a:t> on </a:t>
            </a:r>
            <a:r>
              <a:rPr lang="nl-NL" err="1"/>
              <a:t>implementation</a:t>
            </a:r>
            <a:r>
              <a:rPr lang="nl-NL"/>
              <a:t> </a:t>
            </a:r>
            <a:r>
              <a:rPr lang="nl-NL">
                <a:sym typeface="Wingdings" pitchFamily="2" charset="2"/>
              </a:rPr>
              <a:t> </a:t>
            </a:r>
            <a:r>
              <a:rPr lang="nl-NL" b="1" err="1">
                <a:sym typeface="Wingdings" pitchFamily="2" charset="2"/>
              </a:rPr>
              <a:t>flexible</a:t>
            </a:r>
            <a:r>
              <a:rPr lang="nl-NL" b="1">
                <a:sym typeface="Wingdings" pitchFamily="2" charset="2"/>
              </a:rPr>
              <a:t>/</a:t>
            </a:r>
            <a:r>
              <a:rPr lang="nl-NL" b="1" err="1">
                <a:sym typeface="Wingdings" pitchFamily="2" charset="2"/>
              </a:rPr>
              <a:t>iterative</a:t>
            </a:r>
            <a:r>
              <a:rPr lang="nl-NL" b="1">
                <a:sym typeface="Wingdings" pitchFamily="2" charset="2"/>
              </a:rPr>
              <a:t> approach </a:t>
            </a:r>
            <a:r>
              <a:rPr lang="nl-NL">
                <a:sym typeface="Wingdings" pitchFamily="2" charset="2"/>
              </a:rPr>
              <a:t> RCT is </a:t>
            </a:r>
            <a:r>
              <a:rPr lang="nl-NL" err="1">
                <a:sym typeface="Wingdings" pitchFamily="2" charset="2"/>
              </a:rPr>
              <a:t>often</a:t>
            </a:r>
            <a:r>
              <a:rPr lang="nl-NL">
                <a:sym typeface="Wingdings" pitchFamily="2" charset="2"/>
              </a:rPr>
              <a:t> </a:t>
            </a:r>
            <a:r>
              <a:rPr lang="nl-NL" err="1">
                <a:sym typeface="Wingdings" pitchFamily="2" charset="2"/>
              </a:rPr>
              <a:t>very</a:t>
            </a:r>
            <a:r>
              <a:rPr lang="nl-NL">
                <a:sym typeface="Wingdings" pitchFamily="2" charset="2"/>
              </a:rPr>
              <a:t> </a:t>
            </a:r>
            <a:r>
              <a:rPr lang="nl-NL" err="1">
                <a:sym typeface="Wingdings" pitchFamily="2" charset="2"/>
              </a:rPr>
              <a:t>protocolized</a:t>
            </a:r>
            <a:r>
              <a:rPr lang="nl-NL">
                <a:sym typeface="Wingdings" pitchFamily="2" charset="2"/>
              </a:rPr>
              <a:t> </a:t>
            </a:r>
            <a:r>
              <a:rPr lang="nl-NL" err="1">
                <a:sym typeface="Wingdings" pitchFamily="2" charset="2"/>
              </a:rPr>
              <a:t>and</a:t>
            </a:r>
            <a:r>
              <a:rPr lang="nl-NL">
                <a:sym typeface="Wingdings" pitchFamily="2" charset="2"/>
              </a:rPr>
              <a:t> </a:t>
            </a:r>
            <a:r>
              <a:rPr lang="nl-NL" err="1">
                <a:sym typeface="Wingdings" pitchFamily="2" charset="2"/>
              </a:rPr>
              <a:t>inflexible</a:t>
            </a:r>
            <a:endParaRPr lang="nl-NL">
              <a:sym typeface="Wingdings" pitchFamily="2" charset="2"/>
            </a:endParaRPr>
          </a:p>
          <a:p>
            <a:pPr marL="228600" indent="-228600">
              <a:buAutoNum type="arabicPeriod"/>
            </a:pPr>
            <a:r>
              <a:rPr lang="nl-NL" err="1">
                <a:sym typeface="Wingdings" pitchFamily="2" charset="2"/>
              </a:rPr>
              <a:t>Social</a:t>
            </a:r>
            <a:r>
              <a:rPr lang="nl-NL">
                <a:sym typeface="Wingdings" pitchFamily="2" charset="2"/>
              </a:rPr>
              <a:t> </a:t>
            </a:r>
            <a:r>
              <a:rPr lang="nl-NL" err="1">
                <a:sym typeface="Wingdings" pitchFamily="2" charset="2"/>
              </a:rPr>
              <a:t>intervention</a:t>
            </a:r>
            <a:r>
              <a:rPr lang="nl-NL">
                <a:sym typeface="Wingdings" pitchFamily="2" charset="2"/>
              </a:rPr>
              <a:t> </a:t>
            </a:r>
            <a:r>
              <a:rPr lang="nl-NL" err="1">
                <a:sym typeface="Wingdings" pitchFamily="2" charset="2"/>
              </a:rPr>
              <a:t>strategies</a:t>
            </a:r>
            <a:r>
              <a:rPr lang="nl-NL">
                <a:sym typeface="Wingdings" pitchFamily="2" charset="2"/>
              </a:rPr>
              <a:t>  </a:t>
            </a:r>
            <a:r>
              <a:rPr lang="nl-NL" err="1">
                <a:sym typeface="Wingdings" pitchFamily="2" charset="2"/>
              </a:rPr>
              <a:t>contamination</a:t>
            </a:r>
            <a:r>
              <a:rPr lang="nl-NL">
                <a:sym typeface="Wingdings" pitchFamily="2" charset="2"/>
              </a:rPr>
              <a:t> (</a:t>
            </a:r>
            <a:r>
              <a:rPr lang="nl-NL" err="1">
                <a:sym typeface="Wingdings" pitchFamily="2" charset="2"/>
              </a:rPr>
              <a:t>leakage</a:t>
            </a:r>
            <a:r>
              <a:rPr lang="nl-NL">
                <a:sym typeface="Wingdings" pitchFamily="2" charset="2"/>
              </a:rPr>
              <a:t>)</a:t>
            </a:r>
          </a:p>
          <a:p>
            <a:pPr marL="0" indent="0">
              <a:buNone/>
            </a:pPr>
            <a:endParaRPr lang="nl-NL">
              <a:sym typeface="Wingdings" pitchFamily="2" charset="2"/>
            </a:endParaRPr>
          </a:p>
          <a:p>
            <a:pPr marL="0" indent="0">
              <a:buNone/>
            </a:pPr>
            <a:r>
              <a:rPr lang="en-US"/>
              <a:t>The intervention will be co-designed &amp; co-developed, and co-implemented with relevant stakeholders and implementing partners as well as the primary target population (adolescents)</a:t>
            </a:r>
          </a:p>
          <a:p>
            <a:pPr marL="0" indent="0">
              <a:buNone/>
            </a:pPr>
            <a:r>
              <a:rPr lang="en-US"/>
              <a:t> MRC framework for Complex interventions + Experience Based Co design approach for developing and implementing the intervention together)</a:t>
            </a:r>
          </a:p>
          <a:p>
            <a:pPr marL="0" indent="0">
              <a:buNone/>
            </a:pPr>
            <a:endParaRPr lang="nl-NL"/>
          </a:p>
        </p:txBody>
      </p:sp>
      <p:sp>
        <p:nvSpPr>
          <p:cNvPr id="4" name="Tijdelijke aanduiding voor dianummer 3"/>
          <p:cNvSpPr>
            <a:spLocks noGrp="1"/>
          </p:cNvSpPr>
          <p:nvPr>
            <p:ph type="sldNum" sz="quarter" idx="5"/>
          </p:nvPr>
        </p:nvSpPr>
        <p:spPr/>
        <p:txBody>
          <a:bodyPr/>
          <a:lstStyle/>
          <a:p>
            <a:fld id="{2C88A02D-0CD5-44F6-85E6-B5A8AE53FD1A}" type="slidenum">
              <a:rPr lang="en-NL" smtClean="0"/>
              <a:t>9</a:t>
            </a:fld>
            <a:endParaRPr lang="en-NL"/>
          </a:p>
        </p:txBody>
      </p:sp>
    </p:spTree>
    <p:extLst>
      <p:ext uri="{BB962C8B-B14F-4D97-AF65-F5344CB8AC3E}">
        <p14:creationId xmlns:p14="http://schemas.microsoft.com/office/powerpoint/2010/main" val="4075005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Primary outcome based on knowledge and behavior change in PA/Diet </a:t>
            </a:r>
            <a:r>
              <a:rPr lang="en-US">
                <a:sym typeface="Wingdings" pitchFamily="2" charset="2"/>
              </a:rPr>
              <a:t> change in </a:t>
            </a:r>
            <a:r>
              <a:rPr lang="en-US" b="1">
                <a:sym typeface="Wingdings" pitchFamily="2" charset="2"/>
              </a:rPr>
              <a:t>proportion</a:t>
            </a:r>
            <a:r>
              <a:rPr lang="en-US">
                <a:sym typeface="Wingdings" pitchFamily="2" charset="2"/>
              </a:rPr>
              <a:t> of adolescents whose behavior changed during the intervention</a:t>
            </a:r>
          </a:p>
          <a:p>
            <a:r>
              <a:rPr lang="en-US">
                <a:sym typeface="Wingdings" pitchFamily="2" charset="2"/>
              </a:rPr>
              <a:t>10 schools: 7 primary (10-13 </a:t>
            </a:r>
            <a:r>
              <a:rPr lang="en-US" err="1">
                <a:sym typeface="Wingdings" pitchFamily="2" charset="2"/>
              </a:rPr>
              <a:t>yr</a:t>
            </a:r>
            <a:r>
              <a:rPr lang="en-US">
                <a:sym typeface="Wingdings" pitchFamily="2" charset="2"/>
              </a:rPr>
              <a:t> grade 6-8) and 3 secondary (14-18 </a:t>
            </a:r>
            <a:r>
              <a:rPr lang="en-US" err="1">
                <a:sym typeface="Wingdings" pitchFamily="2" charset="2"/>
              </a:rPr>
              <a:t>yr</a:t>
            </a:r>
            <a:r>
              <a:rPr lang="en-US">
                <a:sym typeface="Wingdings" pitchFamily="2" charset="2"/>
              </a:rPr>
              <a:t>, grade 9-12)</a:t>
            </a:r>
          </a:p>
          <a:p>
            <a:r>
              <a:rPr lang="en-US">
                <a:sym typeface="Wingdings" pitchFamily="2" charset="2"/>
              </a:rPr>
              <a:t>In each study district 50 schools and 140 adolescents in each school</a:t>
            </a:r>
          </a:p>
          <a:p>
            <a:r>
              <a:rPr lang="en-US">
                <a:sym typeface="Wingdings" pitchFamily="2" charset="2"/>
              </a:rPr>
              <a:t>Non response rate 25-10%</a:t>
            </a:r>
          </a:p>
          <a:p>
            <a:r>
              <a:rPr lang="en-US">
                <a:sym typeface="Wingdings" pitchFamily="2" charset="2"/>
              </a:rPr>
              <a:t>Minimum adjusted sample size: 2343  </a:t>
            </a:r>
            <a:r>
              <a:rPr lang="en-US" b="1">
                <a:sym typeface="Wingdings" pitchFamily="2" charset="2"/>
              </a:rPr>
              <a:t>each country will select 2400 adolescents at baseline</a:t>
            </a:r>
            <a:endParaRPr lang="en-US" b="1"/>
          </a:p>
        </p:txBody>
      </p:sp>
      <p:sp>
        <p:nvSpPr>
          <p:cNvPr id="4" name="Slide Number Placeholder 3"/>
          <p:cNvSpPr>
            <a:spLocks noGrp="1"/>
          </p:cNvSpPr>
          <p:nvPr>
            <p:ph type="sldNum" sz="quarter" idx="10"/>
          </p:nvPr>
        </p:nvSpPr>
        <p:spPr/>
        <p:txBody>
          <a:bodyPr/>
          <a:lstStyle/>
          <a:p>
            <a:fld id="{8ACB82EE-61C3-7F44-AB19-A2FA4D37193C}" type="slidenum">
              <a:rPr lang="en-US" smtClean="0"/>
              <a:t>10</a:t>
            </a:fld>
            <a:endParaRPr lang="en-US"/>
          </a:p>
        </p:txBody>
      </p:sp>
    </p:spTree>
    <p:extLst>
      <p:ext uri="{BB962C8B-B14F-4D97-AF65-F5344CB8AC3E}">
        <p14:creationId xmlns:p14="http://schemas.microsoft.com/office/powerpoint/2010/main" val="3733876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err="1"/>
              <a:t>Study</a:t>
            </a:r>
            <a:r>
              <a:rPr lang="nl-NL" b="1" dirty="0"/>
              <a:t> Area</a:t>
            </a:r>
          </a:p>
          <a:p>
            <a:r>
              <a:rPr lang="nl-NL" b="1" dirty="0"/>
              <a:t>THE ROLE OF CONTEXT IS IMPORTANT IN THIS STUDY!! </a:t>
            </a:r>
            <a:r>
              <a:rPr lang="nl-NL" b="0" dirty="0">
                <a:sym typeface="Wingdings" pitchFamily="2" charset="2"/>
              </a:rPr>
              <a:t> High </a:t>
            </a:r>
            <a:r>
              <a:rPr lang="nl-NL" b="0" dirty="0" err="1">
                <a:sym typeface="Wingdings" pitchFamily="2" charset="2"/>
              </a:rPr>
              <a:t>and</a:t>
            </a:r>
            <a:r>
              <a:rPr lang="nl-NL" b="0" dirty="0">
                <a:sym typeface="Wingdings" pitchFamily="2" charset="2"/>
              </a:rPr>
              <a:t> Low SES </a:t>
            </a:r>
            <a:r>
              <a:rPr lang="nl-NL" b="0" dirty="0" err="1"/>
              <a:t>urban</a:t>
            </a:r>
            <a:r>
              <a:rPr lang="nl-NL" b="0" dirty="0"/>
              <a:t> environment in </a:t>
            </a:r>
            <a:r>
              <a:rPr lang="nl-NL" b="0" dirty="0" err="1"/>
              <a:t>two</a:t>
            </a:r>
            <a:r>
              <a:rPr lang="nl-NL" b="0" dirty="0"/>
              <a:t> SSA </a:t>
            </a:r>
            <a:r>
              <a:rPr lang="nl-NL" b="0" dirty="0" err="1"/>
              <a:t>countries</a:t>
            </a:r>
            <a:r>
              <a:rPr lang="nl-NL" b="0" dirty="0"/>
              <a:t> </a:t>
            </a:r>
            <a:r>
              <a:rPr lang="nl-NL" dirty="0"/>
              <a:t>Kenya</a:t>
            </a:r>
            <a:r>
              <a:rPr lang="nl-NL" b="0" dirty="0"/>
              <a:t> </a:t>
            </a:r>
            <a:r>
              <a:rPr lang="nl-NL" b="0" dirty="0" err="1"/>
              <a:t>and</a:t>
            </a:r>
            <a:r>
              <a:rPr lang="nl-NL" b="0" dirty="0"/>
              <a:t> Ghana</a:t>
            </a:r>
            <a:endParaRPr lang="nl-NL" b="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dirty="0" err="1"/>
              <a:t>Equal</a:t>
            </a:r>
            <a:r>
              <a:rPr lang="nl-NL" sz="1200" b="0" dirty="0"/>
              <a:t> </a:t>
            </a:r>
            <a:r>
              <a:rPr lang="nl-NL" sz="1200" b="0" dirty="0" err="1"/>
              <a:t>to</a:t>
            </a:r>
            <a:r>
              <a:rPr lang="nl-NL" sz="1200" b="0" dirty="0"/>
              <a:t> </a:t>
            </a:r>
            <a:r>
              <a:rPr lang="nl-NL" dirty="0"/>
              <a:t>Kenya</a:t>
            </a:r>
            <a:r>
              <a:rPr lang="nl-NL" sz="1200" b="0" dirty="0"/>
              <a:t>: </a:t>
            </a:r>
            <a:r>
              <a:rPr lang="nl-NL" sz="1200" b="0" dirty="0" err="1"/>
              <a:t>two</a:t>
            </a:r>
            <a:r>
              <a:rPr lang="nl-NL" sz="1200" b="0" dirty="0"/>
              <a:t> </a:t>
            </a:r>
            <a:r>
              <a:rPr lang="nl-NL" sz="1200" b="0" dirty="0" err="1"/>
              <a:t>study</a:t>
            </a:r>
            <a:r>
              <a:rPr lang="nl-NL" sz="1200" b="0" dirty="0"/>
              <a:t> </a:t>
            </a:r>
            <a:r>
              <a:rPr lang="nl-NL" sz="1200" b="0" dirty="0" err="1"/>
              <a:t>locations</a:t>
            </a:r>
            <a:r>
              <a:rPr lang="nl-NL" sz="1200" b="0" dirty="0"/>
              <a:t> have been </a:t>
            </a:r>
            <a:r>
              <a:rPr lang="nl-NL" sz="1200" b="0" dirty="0" err="1"/>
              <a:t>selected</a:t>
            </a:r>
            <a:r>
              <a:rPr lang="nl-NL" sz="1200" b="0" dirty="0"/>
              <a:t> in Accra, Ghana.</a:t>
            </a:r>
            <a:endParaRPr lang="nl-NL" sz="1200" b="0" dirty="0">
              <a:cs typeface="Calibri"/>
            </a:endParaRPr>
          </a:p>
          <a:p>
            <a:endParaRPr lang="nl-NL" b="1"/>
          </a:p>
        </p:txBody>
      </p:sp>
      <p:sp>
        <p:nvSpPr>
          <p:cNvPr id="4" name="Tijdelijke aanduiding voor dianummer 3"/>
          <p:cNvSpPr>
            <a:spLocks noGrp="1"/>
          </p:cNvSpPr>
          <p:nvPr>
            <p:ph type="sldNum" sz="quarter" idx="5"/>
          </p:nvPr>
        </p:nvSpPr>
        <p:spPr/>
        <p:txBody>
          <a:bodyPr/>
          <a:lstStyle/>
          <a:p>
            <a:fld id="{2C88A02D-0CD5-44F6-85E6-B5A8AE53FD1A}" type="slidenum">
              <a:rPr lang="en-NL" smtClean="0"/>
              <a:t>11</a:t>
            </a:fld>
            <a:endParaRPr lang="en-NL"/>
          </a:p>
        </p:txBody>
      </p:sp>
    </p:spTree>
    <p:extLst>
      <p:ext uri="{BB962C8B-B14F-4D97-AF65-F5344CB8AC3E}">
        <p14:creationId xmlns:p14="http://schemas.microsoft.com/office/powerpoint/2010/main" val="3209403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OVERVIEW OF THE PROJECT: WORK PACKAGES AND SEVERAL STAGES + TASKS INVOLVED + PLANNING</a:t>
            </a:r>
          </a:p>
          <a:p>
            <a:r>
              <a:rPr lang="nl-NL">
                <a:sym typeface="Wingdings" pitchFamily="2" charset="2"/>
              </a:rPr>
              <a:t> JUST FINISHED Q1: at </a:t>
            </a:r>
            <a:r>
              <a:rPr lang="nl-NL" err="1">
                <a:sym typeface="Wingdings" pitchFamily="2" charset="2"/>
              </a:rPr>
              <a:t>the</a:t>
            </a:r>
            <a:r>
              <a:rPr lang="nl-NL">
                <a:sym typeface="Wingdings" pitchFamily="2" charset="2"/>
              </a:rPr>
              <a:t> </a:t>
            </a:r>
            <a:r>
              <a:rPr lang="nl-NL" err="1">
                <a:sym typeface="Wingdings" pitchFamily="2" charset="2"/>
              </a:rPr>
              <a:t>very</a:t>
            </a:r>
            <a:r>
              <a:rPr lang="nl-NL">
                <a:sym typeface="Wingdings" pitchFamily="2" charset="2"/>
              </a:rPr>
              <a:t> start of </a:t>
            </a:r>
            <a:r>
              <a:rPr lang="nl-NL" err="1">
                <a:sym typeface="Wingdings" pitchFamily="2" charset="2"/>
              </a:rPr>
              <a:t>the</a:t>
            </a:r>
            <a:r>
              <a:rPr lang="nl-NL">
                <a:sym typeface="Wingdings" pitchFamily="2" charset="2"/>
              </a:rPr>
              <a:t> project!</a:t>
            </a:r>
            <a:endParaRPr lang="nl-NL"/>
          </a:p>
        </p:txBody>
      </p:sp>
      <p:sp>
        <p:nvSpPr>
          <p:cNvPr id="4" name="Tijdelijke aanduiding voor dianummer 3"/>
          <p:cNvSpPr>
            <a:spLocks noGrp="1"/>
          </p:cNvSpPr>
          <p:nvPr>
            <p:ph type="sldNum" sz="quarter" idx="5"/>
          </p:nvPr>
        </p:nvSpPr>
        <p:spPr/>
        <p:txBody>
          <a:bodyPr/>
          <a:lstStyle/>
          <a:p>
            <a:fld id="{2C88A02D-0CD5-44F6-85E6-B5A8AE53FD1A}" type="slidenum">
              <a:rPr lang="en-NL" smtClean="0"/>
              <a:t>13</a:t>
            </a:fld>
            <a:endParaRPr lang="en-NL"/>
          </a:p>
        </p:txBody>
      </p:sp>
    </p:spTree>
    <p:extLst>
      <p:ext uri="{BB962C8B-B14F-4D97-AF65-F5344CB8AC3E}">
        <p14:creationId xmlns:p14="http://schemas.microsoft.com/office/powerpoint/2010/main" val="2879556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C88A02D-0CD5-44F6-85E6-B5A8AE53FD1A}" type="slidenum">
              <a:rPr lang="en-NL" smtClean="0"/>
              <a:t>14</a:t>
            </a:fld>
            <a:endParaRPr lang="en-NL"/>
          </a:p>
        </p:txBody>
      </p:sp>
    </p:spTree>
    <p:extLst>
      <p:ext uri="{BB962C8B-B14F-4D97-AF65-F5344CB8AC3E}">
        <p14:creationId xmlns:p14="http://schemas.microsoft.com/office/powerpoint/2010/main" val="1712851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79590-345B-BAAF-DBAD-A1C3641055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L"/>
          </a:p>
        </p:txBody>
      </p:sp>
      <p:sp>
        <p:nvSpPr>
          <p:cNvPr id="3" name="Subtitle 2">
            <a:extLst>
              <a:ext uri="{FF2B5EF4-FFF2-40B4-BE49-F238E27FC236}">
                <a16:creationId xmlns:a16="http://schemas.microsoft.com/office/drawing/2014/main" id="{27E95527-A8E8-63A8-9E89-2E65D40B76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L"/>
          </a:p>
        </p:txBody>
      </p:sp>
      <p:sp>
        <p:nvSpPr>
          <p:cNvPr id="4" name="Date Placeholder 3">
            <a:extLst>
              <a:ext uri="{FF2B5EF4-FFF2-40B4-BE49-F238E27FC236}">
                <a16:creationId xmlns:a16="http://schemas.microsoft.com/office/drawing/2014/main" id="{33F5C2B3-349B-FF6C-D804-3ECC60C8763C}"/>
              </a:ext>
            </a:extLst>
          </p:cNvPr>
          <p:cNvSpPr>
            <a:spLocks noGrp="1"/>
          </p:cNvSpPr>
          <p:nvPr>
            <p:ph type="dt" sz="half" idx="10"/>
          </p:nvPr>
        </p:nvSpPr>
        <p:spPr/>
        <p:txBody>
          <a:bodyPr/>
          <a:lstStyle/>
          <a:p>
            <a:fld id="{36E94E49-5606-491C-B376-AA6D0E46967D}" type="datetimeFigureOut">
              <a:rPr lang="en-NL" smtClean="0"/>
              <a:t>10/14/2024</a:t>
            </a:fld>
            <a:endParaRPr lang="en-NL"/>
          </a:p>
        </p:txBody>
      </p:sp>
      <p:sp>
        <p:nvSpPr>
          <p:cNvPr id="5" name="Footer Placeholder 4">
            <a:extLst>
              <a:ext uri="{FF2B5EF4-FFF2-40B4-BE49-F238E27FC236}">
                <a16:creationId xmlns:a16="http://schemas.microsoft.com/office/drawing/2014/main" id="{E566D826-C5F2-B8AB-80C8-4401FBBEDA72}"/>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798B679-443D-AC0E-D5BC-032149AE0785}"/>
              </a:ext>
            </a:extLst>
          </p:cNvPr>
          <p:cNvSpPr>
            <a:spLocks noGrp="1"/>
          </p:cNvSpPr>
          <p:nvPr>
            <p:ph type="sldNum" sz="quarter" idx="12"/>
          </p:nvPr>
        </p:nvSpPr>
        <p:spPr/>
        <p:txBody>
          <a:bodyPr/>
          <a:lstStyle/>
          <a:p>
            <a:fld id="{C86D3E1B-2E43-4494-A31B-498F1A746B89}" type="slidenum">
              <a:rPr lang="en-NL" smtClean="0"/>
              <a:t>‹nr.›</a:t>
            </a:fld>
            <a:endParaRPr lang="en-NL"/>
          </a:p>
        </p:txBody>
      </p:sp>
    </p:spTree>
    <p:extLst>
      <p:ext uri="{BB962C8B-B14F-4D97-AF65-F5344CB8AC3E}">
        <p14:creationId xmlns:p14="http://schemas.microsoft.com/office/powerpoint/2010/main" val="2423052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2E55-1B7A-6653-5408-528BC990EB55}"/>
              </a:ext>
            </a:extLst>
          </p:cNvPr>
          <p:cNvSpPr>
            <a:spLocks noGrp="1"/>
          </p:cNvSpPr>
          <p:nvPr>
            <p:ph type="title"/>
          </p:nvPr>
        </p:nvSpPr>
        <p:spPr/>
        <p:txBody>
          <a:bodyPr/>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D839DC9B-FC1D-0C1A-C8DB-F45B8D5885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65999A2A-E517-F6C3-56D8-6B33D34E88E5}"/>
              </a:ext>
            </a:extLst>
          </p:cNvPr>
          <p:cNvSpPr>
            <a:spLocks noGrp="1"/>
          </p:cNvSpPr>
          <p:nvPr>
            <p:ph type="dt" sz="half" idx="10"/>
          </p:nvPr>
        </p:nvSpPr>
        <p:spPr/>
        <p:txBody>
          <a:bodyPr/>
          <a:lstStyle/>
          <a:p>
            <a:fld id="{36E94E49-5606-491C-B376-AA6D0E46967D}" type="datetimeFigureOut">
              <a:rPr lang="en-NL" smtClean="0"/>
              <a:t>10/14/2024</a:t>
            </a:fld>
            <a:endParaRPr lang="en-NL"/>
          </a:p>
        </p:txBody>
      </p:sp>
      <p:sp>
        <p:nvSpPr>
          <p:cNvPr id="5" name="Footer Placeholder 4">
            <a:extLst>
              <a:ext uri="{FF2B5EF4-FFF2-40B4-BE49-F238E27FC236}">
                <a16:creationId xmlns:a16="http://schemas.microsoft.com/office/drawing/2014/main" id="{48013C43-0ED0-4D5D-9E6C-21DD4289A500}"/>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8855FB12-79E9-C051-CB44-08E1FC8FCB33}"/>
              </a:ext>
            </a:extLst>
          </p:cNvPr>
          <p:cNvSpPr>
            <a:spLocks noGrp="1"/>
          </p:cNvSpPr>
          <p:nvPr>
            <p:ph type="sldNum" sz="quarter" idx="12"/>
          </p:nvPr>
        </p:nvSpPr>
        <p:spPr/>
        <p:txBody>
          <a:bodyPr/>
          <a:lstStyle/>
          <a:p>
            <a:fld id="{C86D3E1B-2E43-4494-A31B-498F1A746B89}" type="slidenum">
              <a:rPr lang="en-NL" smtClean="0"/>
              <a:t>‹nr.›</a:t>
            </a:fld>
            <a:endParaRPr lang="en-NL"/>
          </a:p>
        </p:txBody>
      </p:sp>
    </p:spTree>
    <p:extLst>
      <p:ext uri="{BB962C8B-B14F-4D97-AF65-F5344CB8AC3E}">
        <p14:creationId xmlns:p14="http://schemas.microsoft.com/office/powerpoint/2010/main" val="3130298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F41400-2C09-3FD0-94AF-76FE717C5B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64C16C53-A18D-9B0A-9284-AF3A861CEC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010141C6-EF3F-4E62-ACA9-5127813271A5}"/>
              </a:ext>
            </a:extLst>
          </p:cNvPr>
          <p:cNvSpPr>
            <a:spLocks noGrp="1"/>
          </p:cNvSpPr>
          <p:nvPr>
            <p:ph type="dt" sz="half" idx="10"/>
          </p:nvPr>
        </p:nvSpPr>
        <p:spPr/>
        <p:txBody>
          <a:bodyPr/>
          <a:lstStyle/>
          <a:p>
            <a:fld id="{36E94E49-5606-491C-B376-AA6D0E46967D}" type="datetimeFigureOut">
              <a:rPr lang="en-NL" smtClean="0"/>
              <a:t>10/14/2024</a:t>
            </a:fld>
            <a:endParaRPr lang="en-NL"/>
          </a:p>
        </p:txBody>
      </p:sp>
      <p:sp>
        <p:nvSpPr>
          <p:cNvPr id="5" name="Footer Placeholder 4">
            <a:extLst>
              <a:ext uri="{FF2B5EF4-FFF2-40B4-BE49-F238E27FC236}">
                <a16:creationId xmlns:a16="http://schemas.microsoft.com/office/drawing/2014/main" id="{E3C58CB2-7047-58F7-E784-2D1963E768F4}"/>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A20468DF-43B5-0FFB-982B-79B069349623}"/>
              </a:ext>
            </a:extLst>
          </p:cNvPr>
          <p:cNvSpPr>
            <a:spLocks noGrp="1"/>
          </p:cNvSpPr>
          <p:nvPr>
            <p:ph type="sldNum" sz="quarter" idx="12"/>
          </p:nvPr>
        </p:nvSpPr>
        <p:spPr/>
        <p:txBody>
          <a:bodyPr/>
          <a:lstStyle/>
          <a:p>
            <a:fld id="{C86D3E1B-2E43-4494-A31B-498F1A746B89}" type="slidenum">
              <a:rPr lang="en-NL" smtClean="0"/>
              <a:t>‹nr.›</a:t>
            </a:fld>
            <a:endParaRPr lang="en-NL"/>
          </a:p>
        </p:txBody>
      </p:sp>
    </p:spTree>
    <p:extLst>
      <p:ext uri="{BB962C8B-B14F-4D97-AF65-F5344CB8AC3E}">
        <p14:creationId xmlns:p14="http://schemas.microsoft.com/office/powerpoint/2010/main" val="236284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 column - resear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a:t>Enter </a:t>
            </a:r>
            <a:r>
              <a:rPr lang="nl-NL" err="1"/>
              <a:t>title</a:t>
            </a:r>
            <a:r>
              <a:rPr lang="nl-NL"/>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a:t>Enter </a:t>
            </a:r>
            <a:r>
              <a:rPr lang="nl-NL" err="1"/>
              <a:t>bullet</a:t>
            </a:r>
            <a:r>
              <a:rPr lang="nl-NL"/>
              <a:t> </a:t>
            </a:r>
            <a:r>
              <a:rPr lang="nl-NL" err="1"/>
              <a:t>text</a:t>
            </a:r>
            <a:r>
              <a:rPr lang="nl-NL"/>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711200" y="6381750"/>
            <a:ext cx="5015424" cy="365125"/>
          </a:xfrm>
        </p:spPr>
        <p:txBody>
          <a:bodyPr/>
          <a:lstStyle/>
          <a:p>
            <a:r>
              <a:rPr lang="en-GB" altLang="nl-NL">
                <a:latin typeface="Trebuchet MS Standaard"/>
                <a:ea typeface="Univers 45 Light"/>
                <a:cs typeface="Univers 45 Light"/>
              </a:rPr>
              <a:t>Inaugural Lecture </a:t>
            </a:r>
            <a:r>
              <a:rPr lang="nl-NL" altLang="nl-NL">
                <a:latin typeface="Trebuchet MS Standaard"/>
                <a:cs typeface="Arial" panose="020B0604020202020204" pitchFamily="34" charset="0"/>
              </a:rPr>
              <a:t>Prof. dr. </a:t>
            </a:r>
            <a:r>
              <a:rPr lang="nl-NL" altLang="nl-NL" err="1">
                <a:latin typeface="Trebuchet MS Standaard"/>
                <a:cs typeface="Arial" panose="020B0604020202020204" pitchFamily="34" charset="0"/>
              </a:rPr>
              <a:t>Charles</a:t>
            </a:r>
            <a:r>
              <a:rPr lang="nl-NL" altLang="nl-NL">
                <a:latin typeface="Trebuchet MS Standaard"/>
                <a:cs typeface="Arial" panose="020B0604020202020204" pitchFamily="34" charset="0"/>
              </a:rPr>
              <a:t> </a:t>
            </a:r>
            <a:r>
              <a:rPr lang="nl-NL" altLang="nl-NL" err="1">
                <a:latin typeface="Trebuchet MS Standaard"/>
                <a:cs typeface="Arial" panose="020B0604020202020204" pitchFamily="34" charset="0"/>
              </a:rPr>
              <a:t>Agyemang</a:t>
            </a:r>
            <a:r>
              <a:rPr lang="en-GB" altLang="nl-NL">
                <a:latin typeface="Trebuchet MS Standaard"/>
                <a:ea typeface="Univers 45 Light"/>
                <a:cs typeface="Univers 45 Light"/>
              </a:rPr>
              <a:t> </a:t>
            </a:r>
            <a:r>
              <a:rPr lang="nl-NL" sz="1100"/>
              <a:t>| </a:t>
            </a:r>
            <a:r>
              <a:rPr lang="nl-NL" sz="1100" err="1"/>
              <a:t>June</a:t>
            </a:r>
            <a:r>
              <a:rPr lang="nl-NL" sz="1100"/>
              <a:t> 2019</a:t>
            </a:r>
          </a:p>
        </p:txBody>
      </p:sp>
    </p:spTree>
    <p:extLst>
      <p:ext uri="{BB962C8B-B14F-4D97-AF65-F5344CB8AC3E}">
        <p14:creationId xmlns:p14="http://schemas.microsoft.com/office/powerpoint/2010/main" val="25922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Image with Text Slide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356" y="474526"/>
            <a:ext cx="4574603" cy="1020658"/>
          </a:xfrm>
        </p:spPr>
        <p:txBody>
          <a:bodyPr anchor="b">
            <a:noAutofit/>
          </a:bodyPr>
          <a:lstStyle>
            <a:lvl1pPr>
              <a:defRPr sz="5328" b="1" i="0" baseline="0">
                <a:solidFill>
                  <a:srgbClr val="78C149"/>
                </a:solidFill>
                <a:latin typeface="Calibri" charset="0"/>
                <a:ea typeface="Calibri" charset="0"/>
                <a:cs typeface="Calibri" charset="0"/>
              </a:defRPr>
            </a:lvl1pPr>
          </a:lstStyle>
          <a:p>
            <a:r>
              <a:rPr lang="en-US"/>
              <a:t>IMAGE /TEXT</a:t>
            </a:r>
          </a:p>
        </p:txBody>
      </p:sp>
      <p:sp>
        <p:nvSpPr>
          <p:cNvPr id="3" name="Picture Placeholder 2"/>
          <p:cNvSpPr>
            <a:spLocks noGrp="1" noChangeAspect="1"/>
          </p:cNvSpPr>
          <p:nvPr>
            <p:ph type="pic" idx="1"/>
          </p:nvPr>
        </p:nvSpPr>
        <p:spPr>
          <a:xfrm>
            <a:off x="312357" y="1561007"/>
            <a:ext cx="6418433" cy="4272733"/>
          </a:xfrm>
        </p:spPr>
        <p:txBody>
          <a:bodyPr anchor="t"/>
          <a:lstStyle>
            <a:lvl1pPr marL="0" indent="0">
              <a:buNone/>
              <a:defRPr sz="3197"/>
            </a:lvl1pPr>
            <a:lvl2pPr marL="456777" indent="0">
              <a:buNone/>
              <a:defRPr sz="2797"/>
            </a:lvl2pPr>
            <a:lvl3pPr marL="913554" indent="0">
              <a:buNone/>
              <a:defRPr sz="2398"/>
            </a:lvl3pPr>
            <a:lvl4pPr marL="1370331" indent="0">
              <a:buNone/>
              <a:defRPr sz="1998"/>
            </a:lvl4pPr>
            <a:lvl5pPr marL="1827108" indent="0">
              <a:buNone/>
              <a:defRPr sz="1998"/>
            </a:lvl5pPr>
            <a:lvl6pPr marL="2283885" indent="0">
              <a:buNone/>
              <a:defRPr sz="1998"/>
            </a:lvl6pPr>
            <a:lvl7pPr marL="2740663" indent="0">
              <a:buNone/>
              <a:defRPr sz="1998"/>
            </a:lvl7pPr>
            <a:lvl8pPr marL="3197440" indent="0">
              <a:buNone/>
              <a:defRPr sz="1998"/>
            </a:lvl8pPr>
            <a:lvl9pPr marL="3654217" indent="0">
              <a:buNone/>
              <a:defRPr sz="1998"/>
            </a:lvl9pPr>
          </a:lstStyle>
          <a:p>
            <a:r>
              <a:rPr lang="en-US"/>
              <a:t>Click icon to add picture</a:t>
            </a:r>
          </a:p>
        </p:txBody>
      </p:sp>
      <p:sp>
        <p:nvSpPr>
          <p:cNvPr id="12" name="Rectangle 11">
            <a:extLst>
              <a:ext uri="{FF2B5EF4-FFF2-40B4-BE49-F238E27FC236}">
                <a16:creationId xmlns:a16="http://schemas.microsoft.com/office/drawing/2014/main" id="{F269EAE3-2F60-6E41-AC68-95A6F8A46860}"/>
              </a:ext>
            </a:extLst>
          </p:cNvPr>
          <p:cNvSpPr/>
          <p:nvPr userDrawn="1"/>
        </p:nvSpPr>
        <p:spPr>
          <a:xfrm>
            <a:off x="11879643" y="2"/>
            <a:ext cx="312357" cy="1157671"/>
          </a:xfrm>
          <a:prstGeom prst="rect">
            <a:avLst/>
          </a:prstGeom>
          <a:solidFill>
            <a:srgbClr val="79C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13" name="Rectangle 12">
            <a:extLst>
              <a:ext uri="{FF2B5EF4-FFF2-40B4-BE49-F238E27FC236}">
                <a16:creationId xmlns:a16="http://schemas.microsoft.com/office/drawing/2014/main" id="{2561CF26-D62E-684F-9C33-46910137A06B}"/>
              </a:ext>
            </a:extLst>
          </p:cNvPr>
          <p:cNvSpPr/>
          <p:nvPr userDrawn="1"/>
        </p:nvSpPr>
        <p:spPr>
          <a:xfrm>
            <a:off x="0" y="1561008"/>
            <a:ext cx="312357" cy="4272731"/>
          </a:xfrm>
          <a:prstGeom prst="rect">
            <a:avLst/>
          </a:prstGeom>
          <a:solidFill>
            <a:srgbClr val="79C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8" name="Text Placeholder 7"/>
          <p:cNvSpPr>
            <a:spLocks noGrp="1"/>
          </p:cNvSpPr>
          <p:nvPr>
            <p:ph type="body" sz="quarter" idx="10" hasCustomPrompt="1"/>
          </p:nvPr>
        </p:nvSpPr>
        <p:spPr>
          <a:xfrm>
            <a:off x="312356" y="5965386"/>
            <a:ext cx="732672" cy="445521"/>
          </a:xfrm>
        </p:spPr>
        <p:txBody>
          <a:bodyPr>
            <a:normAutofit/>
          </a:bodyPr>
          <a:lstStyle>
            <a:lvl1pPr marL="0" indent="0">
              <a:buNone/>
              <a:defRPr sz="2131">
                <a:solidFill>
                  <a:srgbClr val="78C149"/>
                </a:solidFill>
                <a:latin typeface="+mn-lt"/>
              </a:defRPr>
            </a:lvl1pPr>
          </a:lstStyle>
          <a:p>
            <a:pPr lvl="0"/>
            <a:r>
              <a:rPr lang="en-US"/>
              <a:t>No.</a:t>
            </a:r>
          </a:p>
        </p:txBody>
      </p:sp>
      <p:sp>
        <p:nvSpPr>
          <p:cNvPr id="10" name="Text Placeholder 9"/>
          <p:cNvSpPr>
            <a:spLocks noGrp="1"/>
          </p:cNvSpPr>
          <p:nvPr>
            <p:ph type="body" sz="quarter" idx="11" hasCustomPrompt="1"/>
          </p:nvPr>
        </p:nvSpPr>
        <p:spPr>
          <a:xfrm>
            <a:off x="7258051" y="2448833"/>
            <a:ext cx="4146549" cy="3384907"/>
          </a:xfrm>
        </p:spPr>
        <p:txBody>
          <a:bodyPr>
            <a:normAutofit/>
          </a:bodyPr>
          <a:lstStyle>
            <a:lvl1pPr marL="0" indent="0" algn="r">
              <a:lnSpc>
                <a:spcPct val="150000"/>
              </a:lnSpc>
              <a:buNone/>
              <a:defRPr sz="1599">
                <a:latin typeface="+mj-lt"/>
              </a:defRPr>
            </a:lvl1pPr>
            <a:lvl2pPr marL="456777" indent="0" algn="r">
              <a:lnSpc>
                <a:spcPct val="150000"/>
              </a:lnSpc>
              <a:buNone/>
              <a:defRPr sz="1599">
                <a:latin typeface="+mj-lt"/>
              </a:defRPr>
            </a:lvl2pPr>
            <a:lvl3pPr marL="913554" indent="0" algn="r">
              <a:lnSpc>
                <a:spcPct val="150000"/>
              </a:lnSpc>
              <a:buNone/>
              <a:defRPr sz="1599">
                <a:latin typeface="+mj-lt"/>
              </a:defRPr>
            </a:lvl3pPr>
            <a:lvl4pPr marL="1370331" indent="0" algn="r">
              <a:lnSpc>
                <a:spcPct val="150000"/>
              </a:lnSpc>
              <a:buNone/>
              <a:defRPr sz="1599">
                <a:latin typeface="+mj-lt"/>
              </a:defRPr>
            </a:lvl4pPr>
            <a:lvl5pPr marL="1827108" indent="0" algn="r">
              <a:lnSpc>
                <a:spcPct val="150000"/>
              </a:lnSpc>
              <a:buNone/>
              <a:defRPr sz="1599">
                <a:latin typeface="+mj-lt"/>
              </a:defRPr>
            </a:lvl5pPr>
          </a:lstStyle>
          <a:p>
            <a:pPr lvl="0"/>
            <a:r>
              <a:rPr lang="en-US" sz="1599" err="1">
                <a:latin typeface="+mj-lt"/>
                <a:cs typeface="Calibri" panose="020F0502020204030204" pitchFamily="34" charset="0"/>
              </a:rPr>
              <a:t>Lorem</a:t>
            </a:r>
            <a:r>
              <a:rPr lang="en-US" sz="1599">
                <a:latin typeface="+mj-lt"/>
                <a:cs typeface="Calibri" panose="020F0502020204030204" pitchFamily="34" charset="0"/>
              </a:rPr>
              <a:t> </a:t>
            </a:r>
            <a:r>
              <a:rPr lang="en-US" sz="1599" err="1">
                <a:latin typeface="+mj-lt"/>
                <a:cs typeface="Calibri" panose="020F0502020204030204" pitchFamily="34" charset="0"/>
              </a:rPr>
              <a:t>ipsum</a:t>
            </a:r>
            <a:r>
              <a:rPr lang="en-US" sz="1599">
                <a:latin typeface="+mj-lt"/>
                <a:cs typeface="Calibri" panose="020F0502020204030204" pitchFamily="34" charset="0"/>
              </a:rPr>
              <a:t> dolor sit </a:t>
            </a:r>
            <a:r>
              <a:rPr lang="en-US" sz="1599" err="1">
                <a:latin typeface="+mj-lt"/>
                <a:cs typeface="Calibri" panose="020F0502020204030204" pitchFamily="34" charset="0"/>
              </a:rPr>
              <a:t>amet</a:t>
            </a:r>
            <a:r>
              <a:rPr lang="en-US" sz="1599">
                <a:latin typeface="+mj-lt"/>
                <a:cs typeface="Calibri" panose="020F0502020204030204" pitchFamily="34" charset="0"/>
              </a:rPr>
              <a:t>, </a:t>
            </a:r>
            <a:r>
              <a:rPr lang="en-US" sz="1599" err="1">
                <a:latin typeface="+mj-lt"/>
                <a:cs typeface="Calibri" panose="020F0502020204030204" pitchFamily="34" charset="0"/>
              </a:rPr>
              <a:t>consectetuer</a:t>
            </a:r>
            <a:r>
              <a:rPr lang="en-US" sz="1599">
                <a:latin typeface="+mj-lt"/>
                <a:cs typeface="Calibri" panose="020F0502020204030204" pitchFamily="34" charset="0"/>
              </a:rPr>
              <a:t> </a:t>
            </a:r>
            <a:r>
              <a:rPr lang="en-US" sz="1599" err="1">
                <a:latin typeface="+mj-lt"/>
                <a:cs typeface="Calibri" panose="020F0502020204030204" pitchFamily="34" charset="0"/>
              </a:rPr>
              <a:t>adipiscing</a:t>
            </a:r>
            <a:r>
              <a:rPr lang="en-US" sz="1599">
                <a:latin typeface="+mj-lt"/>
                <a:cs typeface="Calibri" panose="020F0502020204030204" pitchFamily="34" charset="0"/>
              </a:rPr>
              <a:t> </a:t>
            </a:r>
            <a:r>
              <a:rPr lang="en-US" sz="1599" err="1">
                <a:latin typeface="+mj-lt"/>
                <a:cs typeface="Calibri" panose="020F0502020204030204" pitchFamily="34" charset="0"/>
              </a:rPr>
              <a:t>elit</a:t>
            </a:r>
            <a:r>
              <a:rPr lang="en-US" sz="1599">
                <a:latin typeface="+mj-lt"/>
                <a:cs typeface="Calibri" panose="020F0502020204030204" pitchFamily="34" charset="0"/>
              </a:rPr>
              <a:t>, </a:t>
            </a:r>
            <a:r>
              <a:rPr lang="en-US" sz="1599" err="1">
                <a:latin typeface="+mj-lt"/>
                <a:cs typeface="Calibri" panose="020F0502020204030204" pitchFamily="34" charset="0"/>
              </a:rPr>
              <a:t>sed</a:t>
            </a:r>
            <a:r>
              <a:rPr lang="en-US" sz="1599">
                <a:latin typeface="+mj-lt"/>
                <a:cs typeface="Calibri" panose="020F0502020204030204" pitchFamily="34" charset="0"/>
              </a:rPr>
              <a:t> </a:t>
            </a:r>
            <a:r>
              <a:rPr lang="en-US" sz="1599" err="1">
                <a:latin typeface="+mj-lt"/>
                <a:cs typeface="Calibri" panose="020F0502020204030204" pitchFamily="34" charset="0"/>
              </a:rPr>
              <a:t>diam</a:t>
            </a:r>
            <a:r>
              <a:rPr lang="en-US" sz="1599">
                <a:latin typeface="+mj-lt"/>
                <a:cs typeface="Calibri" panose="020F0502020204030204" pitchFamily="34" charset="0"/>
              </a:rPr>
              <a:t> </a:t>
            </a:r>
            <a:r>
              <a:rPr lang="en-US" sz="1599" err="1">
                <a:latin typeface="+mj-lt"/>
                <a:cs typeface="Calibri" panose="020F0502020204030204" pitchFamily="34" charset="0"/>
              </a:rPr>
              <a:t>nonummy</a:t>
            </a:r>
            <a:r>
              <a:rPr lang="en-US" sz="1599">
                <a:latin typeface="+mj-lt"/>
                <a:cs typeface="Calibri" panose="020F0502020204030204" pitchFamily="34" charset="0"/>
              </a:rPr>
              <a:t> </a:t>
            </a:r>
            <a:r>
              <a:rPr lang="en-US" sz="1599" err="1">
                <a:latin typeface="+mj-lt"/>
                <a:cs typeface="Calibri" panose="020F0502020204030204" pitchFamily="34" charset="0"/>
              </a:rPr>
              <a:t>nibh</a:t>
            </a:r>
            <a:r>
              <a:rPr lang="en-US" sz="1599">
                <a:latin typeface="+mj-lt"/>
                <a:cs typeface="Calibri" panose="020F0502020204030204" pitchFamily="34" charset="0"/>
              </a:rPr>
              <a:t> </a:t>
            </a:r>
            <a:r>
              <a:rPr lang="en-US" sz="1599" err="1">
                <a:latin typeface="+mj-lt"/>
                <a:cs typeface="Calibri" panose="020F0502020204030204" pitchFamily="34" charset="0"/>
              </a:rPr>
              <a:t>euismod</a:t>
            </a:r>
            <a:r>
              <a:rPr lang="en-US" sz="1599">
                <a:latin typeface="+mj-lt"/>
                <a:cs typeface="Calibri" panose="020F0502020204030204" pitchFamily="34" charset="0"/>
              </a:rPr>
              <a:t> </a:t>
            </a:r>
            <a:r>
              <a:rPr lang="en-US" sz="1599" err="1">
                <a:latin typeface="+mj-lt"/>
                <a:cs typeface="Calibri" panose="020F0502020204030204" pitchFamily="34" charset="0"/>
              </a:rPr>
              <a:t>tincidunt</a:t>
            </a:r>
            <a:r>
              <a:rPr lang="en-US" sz="1599">
                <a:latin typeface="+mj-lt"/>
                <a:cs typeface="Calibri" panose="020F0502020204030204" pitchFamily="34" charset="0"/>
              </a:rPr>
              <a:t> </a:t>
            </a:r>
            <a:r>
              <a:rPr lang="en-US" sz="1599" err="1">
                <a:latin typeface="+mj-lt"/>
                <a:cs typeface="Calibri" panose="020F0502020204030204" pitchFamily="34" charset="0"/>
              </a:rPr>
              <a:t>ut</a:t>
            </a:r>
            <a:r>
              <a:rPr lang="en-US" sz="1599">
                <a:latin typeface="+mj-lt"/>
                <a:cs typeface="Calibri" panose="020F0502020204030204" pitchFamily="34" charset="0"/>
              </a:rPr>
              <a:t> </a:t>
            </a:r>
            <a:r>
              <a:rPr lang="en-US" sz="1599" err="1">
                <a:latin typeface="+mj-lt"/>
                <a:cs typeface="Calibri" panose="020F0502020204030204" pitchFamily="34" charset="0"/>
              </a:rPr>
              <a:t>laoreet</a:t>
            </a:r>
            <a:r>
              <a:rPr lang="en-US" sz="1599">
                <a:latin typeface="+mj-lt"/>
                <a:cs typeface="Calibri" panose="020F0502020204030204" pitchFamily="34" charset="0"/>
              </a:rPr>
              <a:t> </a:t>
            </a:r>
            <a:r>
              <a:rPr lang="en-US" sz="1599" err="1">
                <a:latin typeface="+mj-lt"/>
                <a:cs typeface="Calibri" panose="020F0502020204030204" pitchFamily="34" charset="0"/>
              </a:rPr>
              <a:t>dolore</a:t>
            </a:r>
            <a:r>
              <a:rPr lang="en-US" sz="1599">
                <a:latin typeface="+mj-lt"/>
                <a:cs typeface="Calibri" panose="020F0502020204030204" pitchFamily="34" charset="0"/>
              </a:rPr>
              <a:t> magna </a:t>
            </a:r>
            <a:r>
              <a:rPr lang="en-US" sz="1599" err="1">
                <a:latin typeface="+mj-lt"/>
                <a:cs typeface="Calibri" panose="020F0502020204030204" pitchFamily="34" charset="0"/>
              </a:rPr>
              <a:t>aliquam</a:t>
            </a:r>
            <a:r>
              <a:rPr lang="en-US" sz="1599">
                <a:latin typeface="+mj-lt"/>
                <a:cs typeface="Calibri" panose="020F0502020204030204" pitchFamily="34" charset="0"/>
              </a:rPr>
              <a:t> </a:t>
            </a:r>
            <a:r>
              <a:rPr lang="en-US" sz="1599" err="1">
                <a:latin typeface="+mj-lt"/>
                <a:cs typeface="Calibri" panose="020F0502020204030204" pitchFamily="34" charset="0"/>
              </a:rPr>
              <a:t>erat</a:t>
            </a:r>
            <a:r>
              <a:rPr lang="en-US" sz="1599">
                <a:latin typeface="+mj-lt"/>
                <a:cs typeface="Calibri" panose="020F0502020204030204" pitchFamily="34" charset="0"/>
              </a:rPr>
              <a:t> </a:t>
            </a:r>
            <a:r>
              <a:rPr lang="en-US" sz="1599" err="1">
                <a:latin typeface="+mj-lt"/>
                <a:cs typeface="Calibri" panose="020F0502020204030204" pitchFamily="34" charset="0"/>
              </a:rPr>
              <a:t>volutpat</a:t>
            </a:r>
            <a:r>
              <a:rPr lang="en-US" sz="1599">
                <a:latin typeface="+mj-lt"/>
                <a:cs typeface="Calibri" panose="020F0502020204030204" pitchFamily="34" charset="0"/>
              </a:rPr>
              <a:t>. </a:t>
            </a:r>
            <a:r>
              <a:rPr lang="en-US" sz="1599" err="1">
                <a:latin typeface="+mj-lt"/>
                <a:cs typeface="Calibri" panose="020F0502020204030204" pitchFamily="34" charset="0"/>
              </a:rPr>
              <a:t>Ut</a:t>
            </a:r>
            <a:r>
              <a:rPr lang="en-US" sz="1599">
                <a:latin typeface="+mj-lt"/>
                <a:cs typeface="Calibri" panose="020F0502020204030204" pitchFamily="34" charset="0"/>
              </a:rPr>
              <a:t> </a:t>
            </a:r>
            <a:r>
              <a:rPr lang="en-US" sz="1599" err="1">
                <a:latin typeface="+mj-lt"/>
                <a:cs typeface="Calibri" panose="020F0502020204030204" pitchFamily="34" charset="0"/>
              </a:rPr>
              <a:t>wisi</a:t>
            </a:r>
            <a:r>
              <a:rPr lang="en-US" sz="1599">
                <a:latin typeface="+mj-lt"/>
                <a:cs typeface="Calibri" panose="020F0502020204030204" pitchFamily="34" charset="0"/>
              </a:rPr>
              <a:t> </a:t>
            </a:r>
            <a:r>
              <a:rPr lang="en-US" sz="1599" err="1">
                <a:latin typeface="+mj-lt"/>
                <a:cs typeface="Calibri" panose="020F0502020204030204" pitchFamily="34" charset="0"/>
              </a:rPr>
              <a:t>enim</a:t>
            </a:r>
            <a:r>
              <a:rPr lang="en-US" sz="1599">
                <a:latin typeface="+mj-lt"/>
                <a:cs typeface="Calibri" panose="020F0502020204030204" pitchFamily="34" charset="0"/>
              </a:rPr>
              <a:t> ad minim </a:t>
            </a:r>
            <a:r>
              <a:rPr lang="en-US" sz="1599" err="1">
                <a:latin typeface="+mj-lt"/>
                <a:cs typeface="Calibri" panose="020F0502020204030204" pitchFamily="34" charset="0"/>
              </a:rPr>
              <a:t>veniam</a:t>
            </a:r>
            <a:r>
              <a:rPr lang="en-US" sz="1599">
                <a:latin typeface="+mj-lt"/>
                <a:cs typeface="Calibri" panose="020F0502020204030204" pitchFamily="34" charset="0"/>
              </a:rPr>
              <a:t>, </a:t>
            </a:r>
            <a:r>
              <a:rPr lang="en-US" sz="1599" err="1">
                <a:latin typeface="+mj-lt"/>
                <a:cs typeface="Calibri" panose="020F0502020204030204" pitchFamily="34" charset="0"/>
              </a:rPr>
              <a:t>quis</a:t>
            </a:r>
            <a:r>
              <a:rPr lang="en-US" sz="1599">
                <a:latin typeface="+mj-lt"/>
                <a:cs typeface="Calibri" panose="020F0502020204030204" pitchFamily="34" charset="0"/>
              </a:rPr>
              <a:t> </a:t>
            </a:r>
            <a:r>
              <a:rPr lang="en-US" sz="1599" err="1">
                <a:latin typeface="+mj-lt"/>
                <a:cs typeface="Calibri" panose="020F0502020204030204" pitchFamily="34" charset="0"/>
              </a:rPr>
              <a:t>nostrud</a:t>
            </a:r>
            <a:r>
              <a:rPr lang="en-US" sz="1599">
                <a:latin typeface="+mj-lt"/>
                <a:cs typeface="Calibri" panose="020F0502020204030204" pitchFamily="34" charset="0"/>
              </a:rPr>
              <a:t> </a:t>
            </a:r>
            <a:r>
              <a:rPr lang="en-US" sz="1599" err="1">
                <a:latin typeface="+mj-lt"/>
                <a:cs typeface="Calibri" panose="020F0502020204030204" pitchFamily="34" charset="0"/>
              </a:rPr>
              <a:t>exerci</a:t>
            </a:r>
            <a:r>
              <a:rPr lang="en-US" sz="1599">
                <a:latin typeface="+mj-lt"/>
                <a:cs typeface="Calibri" panose="020F0502020204030204" pitchFamily="34" charset="0"/>
              </a:rPr>
              <a:t> </a:t>
            </a:r>
            <a:r>
              <a:rPr lang="en-US" sz="1599" err="1">
                <a:latin typeface="+mj-lt"/>
                <a:cs typeface="Calibri" panose="020F0502020204030204" pitchFamily="34" charset="0"/>
              </a:rPr>
              <a:t>tation</a:t>
            </a:r>
            <a:r>
              <a:rPr lang="en-US" sz="1599">
                <a:latin typeface="+mj-lt"/>
                <a:cs typeface="Calibri" panose="020F0502020204030204" pitchFamily="34" charset="0"/>
              </a:rPr>
              <a:t> </a:t>
            </a:r>
            <a:r>
              <a:rPr lang="en-US" sz="1599" err="1">
                <a:latin typeface="+mj-lt"/>
                <a:cs typeface="Calibri" panose="020F0502020204030204" pitchFamily="34" charset="0"/>
              </a:rPr>
              <a:t>ullamcorper</a:t>
            </a:r>
            <a:r>
              <a:rPr lang="en-US" sz="1599">
                <a:latin typeface="+mj-lt"/>
                <a:cs typeface="Calibri" panose="020F0502020204030204" pitchFamily="34" charset="0"/>
              </a:rPr>
              <a:t> </a:t>
            </a:r>
            <a:r>
              <a:rPr lang="en-US" sz="1599" err="1">
                <a:latin typeface="+mj-lt"/>
                <a:cs typeface="Calibri" panose="020F0502020204030204" pitchFamily="34" charset="0"/>
              </a:rPr>
              <a:t>suscipit</a:t>
            </a:r>
            <a:r>
              <a:rPr lang="en-US" sz="1599">
                <a:latin typeface="+mj-lt"/>
                <a:cs typeface="Calibri" panose="020F0502020204030204" pitchFamily="34" charset="0"/>
              </a:rPr>
              <a:t> </a:t>
            </a:r>
            <a:r>
              <a:rPr lang="en-US" sz="1599" err="1">
                <a:latin typeface="+mj-lt"/>
                <a:cs typeface="Calibri" panose="020F0502020204030204" pitchFamily="34" charset="0"/>
              </a:rPr>
              <a:t>lobortis</a:t>
            </a:r>
            <a:r>
              <a:rPr lang="en-US" sz="1599">
                <a:latin typeface="+mj-lt"/>
                <a:cs typeface="Calibri" panose="020F0502020204030204" pitchFamily="34" charset="0"/>
              </a:rPr>
              <a:t> </a:t>
            </a:r>
            <a:r>
              <a:rPr lang="en-US" sz="1599" err="1">
                <a:latin typeface="+mj-lt"/>
                <a:cs typeface="Calibri" panose="020F0502020204030204" pitchFamily="34" charset="0"/>
              </a:rPr>
              <a:t>nisl</a:t>
            </a:r>
            <a:r>
              <a:rPr lang="en-US" sz="1599">
                <a:latin typeface="+mj-lt"/>
                <a:cs typeface="Calibri" panose="020F0502020204030204" pitchFamily="34" charset="0"/>
              </a:rPr>
              <a:t> </a:t>
            </a:r>
            <a:r>
              <a:rPr lang="en-US" sz="1599" err="1">
                <a:latin typeface="+mj-lt"/>
                <a:cs typeface="Calibri" panose="020F0502020204030204" pitchFamily="34" charset="0"/>
              </a:rPr>
              <a:t>ut</a:t>
            </a:r>
            <a:r>
              <a:rPr lang="en-US" sz="1599">
                <a:latin typeface="+mj-lt"/>
                <a:cs typeface="Calibri" panose="020F0502020204030204" pitchFamily="34" charset="0"/>
              </a:rPr>
              <a:t> </a:t>
            </a:r>
            <a:r>
              <a:rPr lang="en-US" sz="1599" err="1">
                <a:latin typeface="+mj-lt"/>
                <a:cs typeface="Calibri" panose="020F0502020204030204" pitchFamily="34" charset="0"/>
              </a:rPr>
              <a:t>aliquip</a:t>
            </a:r>
            <a:r>
              <a:rPr lang="en-US" sz="1599">
                <a:latin typeface="+mj-lt"/>
                <a:cs typeface="Calibri" panose="020F0502020204030204" pitchFamily="34" charset="0"/>
              </a:rPr>
              <a:t> ex </a:t>
            </a:r>
            <a:r>
              <a:rPr lang="en-US" sz="1599" err="1">
                <a:latin typeface="+mj-lt"/>
                <a:cs typeface="Calibri" panose="020F0502020204030204" pitchFamily="34" charset="0"/>
              </a:rPr>
              <a:t>ea</a:t>
            </a:r>
            <a:r>
              <a:rPr lang="en-US" sz="1599">
                <a:latin typeface="+mj-lt"/>
                <a:cs typeface="Calibri" panose="020F0502020204030204" pitchFamily="34" charset="0"/>
              </a:rPr>
              <a:t> </a:t>
            </a:r>
            <a:r>
              <a:rPr lang="en-US" sz="1599" err="1">
                <a:latin typeface="+mj-lt"/>
                <a:cs typeface="Calibri" panose="020F0502020204030204" pitchFamily="34" charset="0"/>
              </a:rPr>
              <a:t>commodo</a:t>
            </a:r>
            <a:endParaRPr lang="en-US"/>
          </a:p>
        </p:txBody>
      </p:sp>
    </p:spTree>
    <p:extLst>
      <p:ext uri="{BB962C8B-B14F-4D97-AF65-F5344CB8AC3E}">
        <p14:creationId xmlns:p14="http://schemas.microsoft.com/office/powerpoint/2010/main" val="79352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page - research">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47D4988-601D-8D41-99EB-E690D8E1D307}"/>
              </a:ext>
            </a:extLst>
          </p:cNvPr>
          <p:cNvSpPr/>
          <p:nvPr userDrawn="1"/>
        </p:nvSpPr>
        <p:spPr>
          <a:xfrm>
            <a:off x="0" y="545121"/>
            <a:ext cx="12192000" cy="5789004"/>
          </a:xfrm>
          <a:prstGeom prst="rect">
            <a:avLst/>
          </a:prstGeom>
          <a:solidFill>
            <a:srgbClr val="B43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C1E4F7"/>
              </a:solidFill>
            </a:endParaRPr>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97498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a:t>Enter </a:t>
            </a:r>
            <a:r>
              <a:rPr lang="nl-NL" err="1"/>
              <a:t>title</a:t>
            </a:r>
            <a:r>
              <a:rPr lang="nl-NL"/>
              <a:t> here</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325836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Enter sub </a:t>
            </a:r>
            <a:r>
              <a:rPr lang="nl-NL" err="1"/>
              <a:t>title</a:t>
            </a:r>
            <a:r>
              <a:rPr lang="nl-NL"/>
              <a:t> here</a:t>
            </a:r>
          </a:p>
        </p:txBody>
      </p:sp>
      <p:grpSp>
        <p:nvGrpSpPr>
          <p:cNvPr id="13" name="Groep 12">
            <a:extLst>
              <a:ext uri="{FF2B5EF4-FFF2-40B4-BE49-F238E27FC236}">
                <a16:creationId xmlns:a16="http://schemas.microsoft.com/office/drawing/2014/main" id="{455BB8EC-FD7C-4339-9B77-EF3A7A679195}"/>
              </a:ext>
            </a:extLst>
          </p:cNvPr>
          <p:cNvGrpSpPr/>
          <p:nvPr userDrawn="1"/>
        </p:nvGrpSpPr>
        <p:grpSpPr>
          <a:xfrm>
            <a:off x="4309680" y="-733"/>
            <a:ext cx="3565908" cy="992921"/>
            <a:chOff x="4309680" y="-733"/>
            <a:chExt cx="3565908" cy="992921"/>
          </a:xfrm>
        </p:grpSpPr>
        <p:sp>
          <p:nvSpPr>
            <p:cNvPr id="14" name="AutoShape 3">
              <a:extLst>
                <a:ext uri="{FF2B5EF4-FFF2-40B4-BE49-F238E27FC236}">
                  <a16:creationId xmlns:a16="http://schemas.microsoft.com/office/drawing/2014/main" id="{41C2ED93-ADB9-4842-B417-6FB7F6480FF3}"/>
                </a:ext>
              </a:extLst>
            </p:cNvPr>
            <p:cNvSpPr>
              <a:spLocks noChangeAspect="1" noChangeArrowheads="1" noTextEdit="1"/>
            </p:cNvSpPr>
            <p:nvPr userDrawn="1"/>
          </p:nvSpPr>
          <p:spPr bwMode="auto">
            <a:xfrm>
              <a:off x="4313238" y="0"/>
              <a:ext cx="3562350" cy="99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6" name="Freeform 5">
              <a:extLst>
                <a:ext uri="{FF2B5EF4-FFF2-40B4-BE49-F238E27FC236}">
                  <a16:creationId xmlns:a16="http://schemas.microsoft.com/office/drawing/2014/main" id="{77C4B3ED-6D5B-4985-91AE-C722381822A6}"/>
                </a:ext>
              </a:extLst>
            </p:cNvPr>
            <p:cNvSpPr>
              <a:spLocks/>
            </p:cNvSpPr>
            <p:nvPr userDrawn="1"/>
          </p:nvSpPr>
          <p:spPr bwMode="auto">
            <a:xfrm>
              <a:off x="4309680" y="-733"/>
              <a:ext cx="3561146" cy="986572"/>
            </a:xfrm>
            <a:custGeom>
              <a:avLst/>
              <a:gdLst>
                <a:gd name="T0" fmla="*/ 0 w 9343"/>
                <a:gd name="T1" fmla="*/ 0 h 3048"/>
                <a:gd name="T2" fmla="*/ 0 w 9343"/>
                <a:gd name="T3" fmla="*/ 2148 h 3048"/>
                <a:gd name="T4" fmla="*/ 900 w 9343"/>
                <a:gd name="T5" fmla="*/ 3048 h 3048"/>
                <a:gd name="T6" fmla="*/ 8443 w 9343"/>
                <a:gd name="T7" fmla="*/ 3048 h 3048"/>
                <a:gd name="T8" fmla="*/ 9343 w 9343"/>
                <a:gd name="T9" fmla="*/ 2148 h 3048"/>
                <a:gd name="T10" fmla="*/ 9343 w 9343"/>
                <a:gd name="T11" fmla="*/ 0 h 3048"/>
                <a:gd name="T12" fmla="*/ 0 w 9343"/>
                <a:gd name="T13" fmla="*/ 0 h 3048"/>
                <a:gd name="connsiteX0" fmla="*/ 0 w 10000"/>
                <a:gd name="connsiteY0" fmla="*/ 0 h 10000"/>
                <a:gd name="connsiteX1" fmla="*/ 0 w 10000"/>
                <a:gd name="connsiteY1" fmla="*/ 7047 h 10000"/>
                <a:gd name="connsiteX2" fmla="*/ 963 w 10000"/>
                <a:gd name="connsiteY2" fmla="*/ 10000 h 10000"/>
                <a:gd name="connsiteX3" fmla="*/ 9037 w 10000"/>
                <a:gd name="connsiteY3" fmla="*/ 10000 h 10000"/>
                <a:gd name="connsiteX4" fmla="*/ 10000 w 10000"/>
                <a:gd name="connsiteY4" fmla="*/ 7047 h 10000"/>
                <a:gd name="connsiteX5" fmla="*/ 10000 w 10000"/>
                <a:gd name="connsiteY5" fmla="*/ 1497 h 10000"/>
                <a:gd name="connsiteX6" fmla="*/ 0 w 10000"/>
                <a:gd name="connsiteY6" fmla="*/ 0 h 10000"/>
                <a:gd name="connsiteX0" fmla="*/ 0 w 10010"/>
                <a:gd name="connsiteY0" fmla="*/ 125 h 8503"/>
                <a:gd name="connsiteX1" fmla="*/ 10 w 10010"/>
                <a:gd name="connsiteY1" fmla="*/ 5550 h 8503"/>
                <a:gd name="connsiteX2" fmla="*/ 973 w 10010"/>
                <a:gd name="connsiteY2" fmla="*/ 8503 h 8503"/>
                <a:gd name="connsiteX3" fmla="*/ 9047 w 10010"/>
                <a:gd name="connsiteY3" fmla="*/ 8503 h 8503"/>
                <a:gd name="connsiteX4" fmla="*/ 10010 w 10010"/>
                <a:gd name="connsiteY4" fmla="*/ 5550 h 8503"/>
                <a:gd name="connsiteX5" fmla="*/ 10010 w 10010"/>
                <a:gd name="connsiteY5" fmla="*/ 0 h 8503"/>
                <a:gd name="connsiteX6" fmla="*/ 0 w 10010"/>
                <a:gd name="connsiteY6" fmla="*/ 125 h 8503"/>
                <a:gd name="connsiteX0" fmla="*/ 0 w 10000"/>
                <a:gd name="connsiteY0" fmla="*/ 37 h 10000"/>
                <a:gd name="connsiteX1" fmla="*/ 10 w 10000"/>
                <a:gd name="connsiteY1" fmla="*/ 6527 h 10000"/>
                <a:gd name="connsiteX2" fmla="*/ 972 w 10000"/>
                <a:gd name="connsiteY2" fmla="*/ 10000 h 10000"/>
                <a:gd name="connsiteX3" fmla="*/ 9038 w 10000"/>
                <a:gd name="connsiteY3" fmla="*/ 10000 h 10000"/>
                <a:gd name="connsiteX4" fmla="*/ 10000 w 10000"/>
                <a:gd name="connsiteY4" fmla="*/ 6527 h 10000"/>
                <a:gd name="connsiteX5" fmla="*/ 10000 w 10000"/>
                <a:gd name="connsiteY5" fmla="*/ 0 h 10000"/>
                <a:gd name="connsiteX6" fmla="*/ 0 w 10000"/>
                <a:gd name="connsiteY6" fmla="*/ 37 h 10000"/>
                <a:gd name="connsiteX0" fmla="*/ 0 w 10000"/>
                <a:gd name="connsiteY0" fmla="*/ 8 h 9971"/>
                <a:gd name="connsiteX1" fmla="*/ 10 w 10000"/>
                <a:gd name="connsiteY1" fmla="*/ 6498 h 9971"/>
                <a:gd name="connsiteX2" fmla="*/ 972 w 10000"/>
                <a:gd name="connsiteY2" fmla="*/ 9971 h 9971"/>
                <a:gd name="connsiteX3" fmla="*/ 9038 w 10000"/>
                <a:gd name="connsiteY3" fmla="*/ 9971 h 9971"/>
                <a:gd name="connsiteX4" fmla="*/ 10000 w 10000"/>
                <a:gd name="connsiteY4" fmla="*/ 6498 h 9971"/>
                <a:gd name="connsiteX5" fmla="*/ 9992 w 10000"/>
                <a:gd name="connsiteY5" fmla="*/ 0 h 9971"/>
                <a:gd name="connsiteX6" fmla="*/ 0 w 10000"/>
                <a:gd name="connsiteY6" fmla="*/ 8 h 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9971">
                  <a:moveTo>
                    <a:pt x="0" y="8"/>
                  </a:moveTo>
                  <a:cubicBezTo>
                    <a:pt x="3" y="2134"/>
                    <a:pt x="7" y="4372"/>
                    <a:pt x="10" y="6498"/>
                  </a:cubicBezTo>
                  <a:cubicBezTo>
                    <a:pt x="10" y="8416"/>
                    <a:pt x="441" y="9971"/>
                    <a:pt x="972" y="9971"/>
                  </a:cubicBezTo>
                  <a:lnTo>
                    <a:pt x="9038" y="9971"/>
                  </a:lnTo>
                  <a:cubicBezTo>
                    <a:pt x="9569" y="9971"/>
                    <a:pt x="10000" y="8416"/>
                    <a:pt x="10000" y="6498"/>
                  </a:cubicBezTo>
                  <a:cubicBezTo>
                    <a:pt x="9997" y="4332"/>
                    <a:pt x="9995" y="2166"/>
                    <a:pt x="9992" y="0"/>
                  </a:cubicBezTo>
                  <a:lnTo>
                    <a:pt x="0" y="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17" name="Afbeelding 16">
              <a:extLst>
                <a:ext uri="{FF2B5EF4-FFF2-40B4-BE49-F238E27FC236}">
                  <a16:creationId xmlns:a16="http://schemas.microsoft.com/office/drawing/2014/main" id="{0949537F-98A9-4146-8DF4-81598976B81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696588" y="297838"/>
              <a:ext cx="2790888" cy="504057"/>
            </a:xfrm>
            <a:prstGeom prst="rect">
              <a:avLst/>
            </a:prstGeom>
          </p:spPr>
        </p:pic>
      </p:grpSp>
    </p:spTree>
    <p:extLst>
      <p:ext uri="{BB962C8B-B14F-4D97-AF65-F5344CB8AC3E}">
        <p14:creationId xmlns:p14="http://schemas.microsoft.com/office/powerpoint/2010/main" val="99553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 columns - resear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a:t>Enter </a:t>
            </a:r>
            <a:r>
              <a:rPr lang="nl-NL" err="1"/>
              <a:t>title</a:t>
            </a:r>
            <a:r>
              <a:rPr lang="nl-NL"/>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err="1"/>
              <a:t>Plain</a:t>
            </a:r>
            <a:r>
              <a:rPr lang="nl-NL"/>
              <a:t> </a:t>
            </a:r>
            <a:r>
              <a:rPr lang="nl-NL" err="1"/>
              <a:t>text</a:t>
            </a:r>
            <a:r>
              <a:rPr lang="nl-NL"/>
              <a:t> </a:t>
            </a:r>
            <a:r>
              <a:rPr lang="nl-NL" err="1"/>
              <a:t>goes</a:t>
            </a:r>
            <a:r>
              <a:rPr lang="nl-NL"/>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a:t>Or </a:t>
            </a:r>
            <a:r>
              <a:rPr lang="nl-NL" err="1"/>
              <a:t>use</a:t>
            </a:r>
            <a:r>
              <a:rPr lang="nl-NL"/>
              <a:t> </a:t>
            </a:r>
            <a:r>
              <a:rPr lang="nl-NL" err="1"/>
              <a:t>bullets</a:t>
            </a:r>
            <a:endParaRPr lang="nl-NL"/>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711199" y="6381750"/>
            <a:ext cx="5860081" cy="365125"/>
          </a:xfrm>
        </p:spPr>
        <p:txBody>
          <a:bodyPr/>
          <a:lstStyle>
            <a:lvl1pPr>
              <a:defRPr sz="1200" b="0"/>
            </a:lvl1pPr>
          </a:lstStyle>
          <a:p>
            <a:r>
              <a:rPr lang="en-GB" altLang="nl-NL">
                <a:latin typeface="Trebuchet MS Standaard"/>
                <a:ea typeface="Univers 45 Light"/>
                <a:cs typeface="Univers 45 Light"/>
              </a:rPr>
              <a:t>Inaugural Lecture </a:t>
            </a:r>
            <a:r>
              <a:rPr lang="nl-NL" altLang="nl-NL">
                <a:latin typeface="Trebuchet MS Standaard"/>
                <a:cs typeface="Arial" panose="020B0604020202020204" pitchFamily="34" charset="0"/>
              </a:rPr>
              <a:t>Prof. dr. </a:t>
            </a:r>
            <a:r>
              <a:rPr lang="nl-NL" altLang="nl-NL" err="1">
                <a:latin typeface="Trebuchet MS Standaard"/>
                <a:cs typeface="Arial" panose="020B0604020202020204" pitchFamily="34" charset="0"/>
              </a:rPr>
              <a:t>Charles</a:t>
            </a:r>
            <a:r>
              <a:rPr lang="nl-NL" altLang="nl-NL">
                <a:latin typeface="Trebuchet MS Standaard"/>
                <a:cs typeface="Arial" panose="020B0604020202020204" pitchFamily="34" charset="0"/>
              </a:rPr>
              <a:t> </a:t>
            </a:r>
            <a:r>
              <a:rPr lang="nl-NL" altLang="nl-NL" err="1">
                <a:latin typeface="Trebuchet MS Standaard"/>
                <a:cs typeface="Arial" panose="020B0604020202020204" pitchFamily="34" charset="0"/>
              </a:rPr>
              <a:t>Agyemang</a:t>
            </a:r>
            <a:r>
              <a:rPr lang="en-GB" altLang="nl-NL">
                <a:latin typeface="Trebuchet MS Standaard"/>
                <a:ea typeface="Univers 45 Light"/>
                <a:cs typeface="Univers 45 Light"/>
              </a:rPr>
              <a:t> </a:t>
            </a:r>
            <a:r>
              <a:rPr lang="nl-NL" sz="1100"/>
              <a:t>| </a:t>
            </a:r>
            <a:r>
              <a:rPr lang="nl-NL" sz="1100" err="1"/>
              <a:t>June</a:t>
            </a:r>
            <a:r>
              <a:rPr lang="nl-NL" sz="1100"/>
              <a:t> 2019</a:t>
            </a:r>
          </a:p>
        </p:txBody>
      </p:sp>
    </p:spTree>
    <p:extLst>
      <p:ext uri="{BB962C8B-B14F-4D97-AF65-F5344CB8AC3E}">
        <p14:creationId xmlns:p14="http://schemas.microsoft.com/office/powerpoint/2010/main" val="51320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 column - resear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a:t>Enter </a:t>
            </a:r>
            <a:r>
              <a:rPr lang="nl-NL" err="1"/>
              <a:t>title</a:t>
            </a:r>
            <a:r>
              <a:rPr lang="nl-NL"/>
              <a:t> here</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a:t>Enter </a:t>
            </a:r>
            <a:r>
              <a:rPr lang="nl-NL" err="1"/>
              <a:t>bullet</a:t>
            </a:r>
            <a:r>
              <a:rPr lang="nl-NL"/>
              <a:t> </a:t>
            </a:r>
            <a:r>
              <a:rPr lang="nl-NL" err="1"/>
              <a:t>text</a:t>
            </a:r>
            <a:r>
              <a:rPr lang="nl-NL"/>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711200" y="6381750"/>
            <a:ext cx="5015424" cy="365125"/>
          </a:xfrm>
        </p:spPr>
        <p:txBody>
          <a:bodyPr/>
          <a:lstStyle/>
          <a:p>
            <a:r>
              <a:rPr lang="en-GB" altLang="nl-NL">
                <a:latin typeface="Trebuchet MS Standaard"/>
                <a:ea typeface="Univers 45 Light"/>
                <a:cs typeface="Univers 45 Light"/>
              </a:rPr>
              <a:t>Inaugural Lecture </a:t>
            </a:r>
            <a:r>
              <a:rPr lang="nl-NL" altLang="nl-NL">
                <a:latin typeface="Trebuchet MS Standaard"/>
                <a:cs typeface="Arial" panose="020B0604020202020204" pitchFamily="34" charset="0"/>
              </a:rPr>
              <a:t>Prof. dr. </a:t>
            </a:r>
            <a:r>
              <a:rPr lang="nl-NL" altLang="nl-NL" err="1">
                <a:latin typeface="Trebuchet MS Standaard"/>
                <a:cs typeface="Arial" panose="020B0604020202020204" pitchFamily="34" charset="0"/>
              </a:rPr>
              <a:t>Charles</a:t>
            </a:r>
            <a:r>
              <a:rPr lang="nl-NL" altLang="nl-NL">
                <a:latin typeface="Trebuchet MS Standaard"/>
                <a:cs typeface="Arial" panose="020B0604020202020204" pitchFamily="34" charset="0"/>
              </a:rPr>
              <a:t> </a:t>
            </a:r>
            <a:r>
              <a:rPr lang="nl-NL" altLang="nl-NL" err="1">
                <a:latin typeface="Trebuchet MS Standaard"/>
                <a:cs typeface="Arial" panose="020B0604020202020204" pitchFamily="34" charset="0"/>
              </a:rPr>
              <a:t>Agyemang</a:t>
            </a:r>
            <a:r>
              <a:rPr lang="en-GB" altLang="nl-NL">
                <a:latin typeface="Trebuchet MS Standaard"/>
                <a:ea typeface="Univers 45 Light"/>
                <a:cs typeface="Univers 45 Light"/>
              </a:rPr>
              <a:t> </a:t>
            </a:r>
            <a:r>
              <a:rPr lang="nl-NL" sz="1100"/>
              <a:t>| </a:t>
            </a:r>
            <a:r>
              <a:rPr lang="nl-NL" sz="1100" err="1"/>
              <a:t>June</a:t>
            </a:r>
            <a:r>
              <a:rPr lang="nl-NL" sz="1100"/>
              <a:t> 2019</a:t>
            </a:r>
          </a:p>
        </p:txBody>
      </p:sp>
    </p:spTree>
    <p:extLst>
      <p:ext uri="{BB962C8B-B14F-4D97-AF65-F5344CB8AC3E}">
        <p14:creationId xmlns:p14="http://schemas.microsoft.com/office/powerpoint/2010/main" val="36519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and image - resear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a:t>Enter </a:t>
            </a:r>
            <a:r>
              <a:rPr lang="nl-NL" err="1"/>
              <a:t>title</a:t>
            </a:r>
            <a:r>
              <a:rPr lang="nl-NL"/>
              <a:t> here</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err="1"/>
              <a:t>Use</a:t>
            </a:r>
            <a:r>
              <a:rPr lang="nl-NL"/>
              <a:t> </a:t>
            </a:r>
            <a:r>
              <a:rPr lang="nl-NL" err="1"/>
              <a:t>plain</a:t>
            </a:r>
            <a:r>
              <a:rPr lang="nl-NL"/>
              <a:t> </a:t>
            </a:r>
            <a:r>
              <a:rPr lang="nl-NL" err="1"/>
              <a:t>text</a:t>
            </a:r>
            <a:r>
              <a:rPr lang="nl-NL"/>
              <a:t> or </a:t>
            </a:r>
            <a:r>
              <a:rPr lang="nl-NL" err="1"/>
              <a:t>bullet</a:t>
            </a:r>
            <a:r>
              <a:rPr lang="nl-NL"/>
              <a:t> </a:t>
            </a:r>
            <a:r>
              <a:rPr lang="nl-NL" err="1"/>
              <a:t>text</a:t>
            </a:r>
            <a:r>
              <a:rPr lang="nl-NL"/>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711199" y="6381750"/>
            <a:ext cx="5028697" cy="365125"/>
          </a:xfrm>
        </p:spPr>
        <p:txBody>
          <a:bodyPr/>
          <a:lstStyle/>
          <a:p>
            <a:r>
              <a:rPr lang="en-GB" altLang="nl-NL">
                <a:latin typeface="Trebuchet MS Standaard"/>
                <a:ea typeface="Univers 45 Light"/>
                <a:cs typeface="Univers 45 Light"/>
              </a:rPr>
              <a:t>Inaugural Lecture </a:t>
            </a:r>
            <a:r>
              <a:rPr lang="nl-NL" altLang="nl-NL">
                <a:latin typeface="Trebuchet MS Standaard"/>
                <a:cs typeface="Arial" panose="020B0604020202020204" pitchFamily="34" charset="0"/>
              </a:rPr>
              <a:t>Prof. dr. </a:t>
            </a:r>
            <a:r>
              <a:rPr lang="nl-NL" altLang="nl-NL" err="1">
                <a:latin typeface="Trebuchet MS Standaard"/>
                <a:cs typeface="Arial" panose="020B0604020202020204" pitchFamily="34" charset="0"/>
              </a:rPr>
              <a:t>Charles</a:t>
            </a:r>
            <a:r>
              <a:rPr lang="nl-NL" altLang="nl-NL">
                <a:latin typeface="Trebuchet MS Standaard"/>
                <a:cs typeface="Arial" panose="020B0604020202020204" pitchFamily="34" charset="0"/>
              </a:rPr>
              <a:t> </a:t>
            </a:r>
            <a:r>
              <a:rPr lang="nl-NL" altLang="nl-NL" err="1">
                <a:latin typeface="Trebuchet MS Standaard"/>
                <a:cs typeface="Arial" panose="020B0604020202020204" pitchFamily="34" charset="0"/>
              </a:rPr>
              <a:t>Agyemang</a:t>
            </a:r>
            <a:r>
              <a:rPr lang="en-GB" altLang="nl-NL">
                <a:latin typeface="Trebuchet MS Standaard"/>
                <a:ea typeface="Univers 45 Light"/>
                <a:cs typeface="Univers 45 Light"/>
              </a:rPr>
              <a:t> </a:t>
            </a:r>
            <a:r>
              <a:rPr lang="nl-NL" sz="1100"/>
              <a:t>| </a:t>
            </a:r>
            <a:r>
              <a:rPr lang="nl-NL" sz="1100" err="1"/>
              <a:t>June</a:t>
            </a:r>
            <a:r>
              <a:rPr lang="nl-NL" sz="1100"/>
              <a:t>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35642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ortait colored bg - research">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B43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err="1"/>
              <a:t>Plain</a:t>
            </a:r>
            <a:r>
              <a:rPr lang="nl-NL"/>
              <a:t> </a:t>
            </a:r>
            <a:r>
              <a:rPr lang="nl-NL" err="1"/>
              <a:t>text</a:t>
            </a:r>
            <a:r>
              <a:rPr lang="nl-NL"/>
              <a:t> or </a:t>
            </a:r>
            <a:r>
              <a:rPr lang="nl-NL" err="1"/>
              <a:t>bullet</a:t>
            </a:r>
            <a:r>
              <a:rPr lang="nl-NL"/>
              <a:t> </a:t>
            </a:r>
            <a:r>
              <a:rPr lang="nl-NL" err="1"/>
              <a:t>text</a:t>
            </a:r>
            <a:r>
              <a:rPr lang="nl-NL"/>
              <a:t> </a:t>
            </a:r>
            <a:r>
              <a:rPr lang="nl-NL" err="1"/>
              <a:t>goes</a:t>
            </a:r>
            <a:r>
              <a:rPr lang="nl-NL"/>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711200" y="6381750"/>
            <a:ext cx="4947216" cy="365125"/>
          </a:xfrm>
        </p:spPr>
        <p:txBody>
          <a:bodyPr/>
          <a:lstStyle/>
          <a:p>
            <a:r>
              <a:rPr lang="en-GB" altLang="nl-NL">
                <a:latin typeface="Trebuchet MS Standaard"/>
                <a:ea typeface="Univers 45 Light"/>
                <a:cs typeface="Univers 45 Light"/>
              </a:rPr>
              <a:t>Inaugural Lecture </a:t>
            </a:r>
            <a:r>
              <a:rPr lang="nl-NL" altLang="nl-NL">
                <a:latin typeface="Trebuchet MS Standaard"/>
                <a:cs typeface="Arial" panose="020B0604020202020204" pitchFamily="34" charset="0"/>
              </a:rPr>
              <a:t>Prof. dr. </a:t>
            </a:r>
            <a:r>
              <a:rPr lang="nl-NL" altLang="nl-NL" err="1">
                <a:latin typeface="Trebuchet MS Standaard"/>
                <a:cs typeface="Arial" panose="020B0604020202020204" pitchFamily="34" charset="0"/>
              </a:rPr>
              <a:t>Charles</a:t>
            </a:r>
            <a:r>
              <a:rPr lang="nl-NL" altLang="nl-NL">
                <a:latin typeface="Trebuchet MS Standaard"/>
                <a:cs typeface="Arial" panose="020B0604020202020204" pitchFamily="34" charset="0"/>
              </a:rPr>
              <a:t> </a:t>
            </a:r>
            <a:r>
              <a:rPr lang="nl-NL" altLang="nl-NL" err="1">
                <a:latin typeface="Trebuchet MS Standaard"/>
                <a:cs typeface="Arial" panose="020B0604020202020204" pitchFamily="34" charset="0"/>
              </a:rPr>
              <a:t>Agyemang</a:t>
            </a:r>
            <a:r>
              <a:rPr lang="en-GB" altLang="nl-NL">
                <a:latin typeface="Trebuchet MS Standaard"/>
                <a:ea typeface="Univers 45 Light"/>
                <a:cs typeface="Univers 45 Light"/>
              </a:rPr>
              <a:t> </a:t>
            </a:r>
            <a:r>
              <a:rPr lang="nl-NL" sz="1100"/>
              <a:t>| </a:t>
            </a:r>
            <a:r>
              <a:rPr lang="nl-NL" sz="1100" err="1"/>
              <a:t>June</a:t>
            </a:r>
            <a:r>
              <a:rPr lang="nl-NL" sz="1100"/>
              <a:t>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a:t>Enter </a:t>
            </a:r>
            <a:r>
              <a:rPr lang="nl-NL" err="1"/>
              <a:t>title</a:t>
            </a:r>
            <a:r>
              <a:rPr lang="nl-NL"/>
              <a:t> here</a:t>
            </a:r>
          </a:p>
        </p:txBody>
      </p:sp>
    </p:spTree>
    <p:extLst>
      <p:ext uri="{BB962C8B-B14F-4D97-AF65-F5344CB8AC3E}">
        <p14:creationId xmlns:p14="http://schemas.microsoft.com/office/powerpoint/2010/main" val="184284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Portait colored bg - research">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12192000" cy="4722439"/>
          </a:xfrm>
          <a:prstGeom prst="rect">
            <a:avLst/>
          </a:prstGeom>
          <a:solidFill>
            <a:srgbClr val="B43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err="1"/>
              <a:t>Plain</a:t>
            </a:r>
            <a:r>
              <a:rPr lang="nl-NL"/>
              <a:t> </a:t>
            </a:r>
            <a:r>
              <a:rPr lang="nl-NL" err="1"/>
              <a:t>text</a:t>
            </a:r>
            <a:r>
              <a:rPr lang="nl-NL"/>
              <a:t> or </a:t>
            </a:r>
            <a:r>
              <a:rPr lang="nl-NL" err="1"/>
              <a:t>bullet</a:t>
            </a:r>
            <a:r>
              <a:rPr lang="nl-NL"/>
              <a:t> </a:t>
            </a:r>
            <a:r>
              <a:rPr lang="nl-NL" err="1"/>
              <a:t>text</a:t>
            </a:r>
            <a:r>
              <a:rPr lang="nl-NL"/>
              <a:t> </a:t>
            </a:r>
            <a:r>
              <a:rPr lang="nl-NL" err="1"/>
              <a:t>goes</a:t>
            </a:r>
            <a:r>
              <a:rPr lang="nl-NL"/>
              <a: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711200" y="6381750"/>
            <a:ext cx="5182606" cy="365125"/>
          </a:xfrm>
        </p:spPr>
        <p:txBody>
          <a:bodyPr/>
          <a:lstStyle/>
          <a:p>
            <a:r>
              <a:rPr lang="en-GB" altLang="nl-NL">
                <a:latin typeface="Trebuchet MS Standaard"/>
                <a:ea typeface="Univers 45 Light"/>
                <a:cs typeface="Univers 45 Light"/>
              </a:rPr>
              <a:t>Inaugural Lecture </a:t>
            </a:r>
            <a:r>
              <a:rPr lang="nl-NL" altLang="nl-NL">
                <a:latin typeface="Trebuchet MS Standaard"/>
                <a:cs typeface="Arial" panose="020B0604020202020204" pitchFamily="34" charset="0"/>
              </a:rPr>
              <a:t>Prof. dr. </a:t>
            </a:r>
            <a:r>
              <a:rPr lang="nl-NL" altLang="nl-NL" err="1">
                <a:latin typeface="Trebuchet MS Standaard"/>
                <a:cs typeface="Arial" panose="020B0604020202020204" pitchFamily="34" charset="0"/>
              </a:rPr>
              <a:t>Charles</a:t>
            </a:r>
            <a:r>
              <a:rPr lang="nl-NL" altLang="nl-NL">
                <a:latin typeface="Trebuchet MS Standaard"/>
                <a:cs typeface="Arial" panose="020B0604020202020204" pitchFamily="34" charset="0"/>
              </a:rPr>
              <a:t> </a:t>
            </a:r>
            <a:r>
              <a:rPr lang="nl-NL" altLang="nl-NL" err="1">
                <a:latin typeface="Trebuchet MS Standaard"/>
                <a:cs typeface="Arial" panose="020B0604020202020204" pitchFamily="34" charset="0"/>
              </a:rPr>
              <a:t>Agyemang</a:t>
            </a:r>
            <a:r>
              <a:rPr lang="en-GB" altLang="nl-NL">
                <a:latin typeface="Trebuchet MS Standaard"/>
                <a:ea typeface="Univers 45 Light"/>
                <a:cs typeface="Univers 45 Light"/>
              </a:rPr>
              <a:t> </a:t>
            </a:r>
            <a:r>
              <a:rPr lang="nl-NL" sz="1100"/>
              <a:t>| </a:t>
            </a:r>
            <a:r>
              <a:rPr lang="nl-NL" sz="1100" err="1"/>
              <a:t>June</a:t>
            </a:r>
            <a:r>
              <a:rPr lang="nl-NL" sz="1100"/>
              <a:t> 2019</a:t>
            </a:r>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a:t>Enter </a:t>
            </a:r>
            <a:r>
              <a:rPr lang="nl-NL" err="1"/>
              <a:t>title</a:t>
            </a:r>
            <a:r>
              <a:rPr lang="nl-NL"/>
              <a:t> here</a:t>
            </a:r>
          </a:p>
        </p:txBody>
      </p:sp>
    </p:spTree>
    <p:extLst>
      <p:ext uri="{BB962C8B-B14F-4D97-AF65-F5344CB8AC3E}">
        <p14:creationId xmlns:p14="http://schemas.microsoft.com/office/powerpoint/2010/main" val="375723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B7621-3E80-06B8-836F-0A15D8FC284A}"/>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B71C2E17-2E7A-6A2E-85CD-CF7F5667ED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3E037D93-2411-E7D6-3B08-C5DBFE42877E}"/>
              </a:ext>
            </a:extLst>
          </p:cNvPr>
          <p:cNvSpPr>
            <a:spLocks noGrp="1"/>
          </p:cNvSpPr>
          <p:nvPr>
            <p:ph type="dt" sz="half" idx="10"/>
          </p:nvPr>
        </p:nvSpPr>
        <p:spPr/>
        <p:txBody>
          <a:bodyPr/>
          <a:lstStyle/>
          <a:p>
            <a:fld id="{36E94E49-5606-491C-B376-AA6D0E46967D}" type="datetimeFigureOut">
              <a:rPr lang="en-NL" smtClean="0"/>
              <a:t>10/14/2024</a:t>
            </a:fld>
            <a:endParaRPr lang="en-NL"/>
          </a:p>
        </p:txBody>
      </p:sp>
      <p:sp>
        <p:nvSpPr>
          <p:cNvPr id="5" name="Footer Placeholder 4">
            <a:extLst>
              <a:ext uri="{FF2B5EF4-FFF2-40B4-BE49-F238E27FC236}">
                <a16:creationId xmlns:a16="http://schemas.microsoft.com/office/drawing/2014/main" id="{D4A10133-15EC-84C8-1EA4-433D4B960EB9}"/>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84F5DC7F-8092-396A-1A9C-DCC486E88F5A}"/>
              </a:ext>
            </a:extLst>
          </p:cNvPr>
          <p:cNvSpPr>
            <a:spLocks noGrp="1"/>
          </p:cNvSpPr>
          <p:nvPr>
            <p:ph type="sldNum" sz="quarter" idx="12"/>
          </p:nvPr>
        </p:nvSpPr>
        <p:spPr/>
        <p:txBody>
          <a:bodyPr/>
          <a:lstStyle/>
          <a:p>
            <a:fld id="{C86D3E1B-2E43-4494-A31B-498F1A746B89}" type="slidenum">
              <a:rPr lang="en-NL" smtClean="0"/>
              <a:t>‹nr.›</a:t>
            </a:fld>
            <a:endParaRPr lang="en-NL"/>
          </a:p>
        </p:txBody>
      </p:sp>
    </p:spTree>
    <p:extLst>
      <p:ext uri="{BB962C8B-B14F-4D97-AF65-F5344CB8AC3E}">
        <p14:creationId xmlns:p14="http://schemas.microsoft.com/office/powerpoint/2010/main" val="2204917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andscape colored bg - research">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B43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err="1"/>
              <a:t>Use</a:t>
            </a:r>
            <a:r>
              <a:rPr lang="nl-NL"/>
              <a:t> </a:t>
            </a:r>
            <a:r>
              <a:rPr lang="nl-NL" err="1"/>
              <a:t>plain</a:t>
            </a:r>
            <a:r>
              <a:rPr lang="nl-NL"/>
              <a:t> tekst or </a:t>
            </a:r>
            <a:r>
              <a:rPr lang="nl-NL" err="1"/>
              <a:t>bullet</a:t>
            </a:r>
            <a:r>
              <a:rPr lang="nl-NL"/>
              <a:t> tekst here.</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a:xfrm>
            <a:off x="711199" y="6381750"/>
            <a:ext cx="4956269" cy="365125"/>
          </a:xfrm>
        </p:spPr>
        <p:txBody>
          <a:bodyPr/>
          <a:lstStyle/>
          <a:p>
            <a:r>
              <a:rPr lang="en-GB" altLang="nl-NL">
                <a:latin typeface="Trebuchet MS Standaard"/>
                <a:ea typeface="Univers 45 Light"/>
                <a:cs typeface="Univers 45 Light"/>
              </a:rPr>
              <a:t>Inaugural Lecture </a:t>
            </a:r>
            <a:r>
              <a:rPr lang="nl-NL" altLang="nl-NL">
                <a:latin typeface="Trebuchet MS Standaard"/>
                <a:cs typeface="Arial" panose="020B0604020202020204" pitchFamily="34" charset="0"/>
              </a:rPr>
              <a:t>Prof. dr. </a:t>
            </a:r>
            <a:r>
              <a:rPr lang="nl-NL" altLang="nl-NL" err="1">
                <a:latin typeface="Trebuchet MS Standaard"/>
                <a:cs typeface="Arial" panose="020B0604020202020204" pitchFamily="34" charset="0"/>
              </a:rPr>
              <a:t>Charles</a:t>
            </a:r>
            <a:r>
              <a:rPr lang="nl-NL" altLang="nl-NL">
                <a:latin typeface="Trebuchet MS Standaard"/>
                <a:cs typeface="Arial" panose="020B0604020202020204" pitchFamily="34" charset="0"/>
              </a:rPr>
              <a:t> </a:t>
            </a:r>
            <a:r>
              <a:rPr lang="nl-NL" altLang="nl-NL" err="1">
                <a:latin typeface="Trebuchet MS Standaard"/>
                <a:cs typeface="Arial" panose="020B0604020202020204" pitchFamily="34" charset="0"/>
              </a:rPr>
              <a:t>Agyemang</a:t>
            </a:r>
            <a:r>
              <a:rPr lang="en-GB" altLang="nl-NL">
                <a:latin typeface="Trebuchet MS Standaard"/>
                <a:ea typeface="Univers 45 Light"/>
                <a:cs typeface="Univers 45 Light"/>
              </a:rPr>
              <a:t> </a:t>
            </a:r>
            <a:r>
              <a:rPr lang="nl-NL" sz="1100"/>
              <a:t>| </a:t>
            </a:r>
            <a:r>
              <a:rPr lang="nl-NL" sz="1100" err="1"/>
              <a:t>June</a:t>
            </a:r>
            <a:r>
              <a:rPr lang="nl-NL" sz="1100"/>
              <a:t> 2019</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err="1"/>
              <a:t>Use</a:t>
            </a:r>
            <a:r>
              <a:rPr lang="nl-NL"/>
              <a:t> </a:t>
            </a:r>
            <a:r>
              <a:rPr lang="nl-NL" err="1"/>
              <a:t>bullets</a:t>
            </a:r>
            <a:r>
              <a:rPr lang="nl-NL"/>
              <a:t> here</a:t>
            </a:r>
          </a:p>
        </p:txBody>
      </p:sp>
    </p:spTree>
    <p:extLst>
      <p:ext uri="{BB962C8B-B14F-4D97-AF65-F5344CB8AC3E}">
        <p14:creationId xmlns:p14="http://schemas.microsoft.com/office/powerpoint/2010/main" val="182617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Landscape colored bg - research">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descr="handen Amsterdam Public health.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41992"/>
            <a:ext cx="12192000" cy="8128000"/>
          </a:xfrm>
          <a:prstGeom prst="rect">
            <a:avLst/>
          </a:prstGeom>
        </p:spPr>
      </p:pic>
    </p:spTree>
    <p:extLst>
      <p:ext uri="{BB962C8B-B14F-4D97-AF65-F5344CB8AC3E}">
        <p14:creationId xmlns:p14="http://schemas.microsoft.com/office/powerpoint/2010/main" val="164418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cSld name="Leeg">
    <p:spTree>
      <p:nvGrpSpPr>
        <p:cNvPr id="1" name=""/>
        <p:cNvGrpSpPr/>
        <p:nvPr/>
      </p:nvGrpSpPr>
      <p:grpSpPr>
        <a:xfrm>
          <a:off x="0" y="0"/>
          <a:ext cx="0" cy="0"/>
          <a:chOff x="0" y="0"/>
          <a:chExt cx="0" cy="0"/>
        </a:xfrm>
      </p:grpSpPr>
      <p:pic>
        <p:nvPicPr>
          <p:cNvPr id="2"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1877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datum 1"/>
          <p:cNvSpPr>
            <a:spLocks noGrp="1"/>
          </p:cNvSpPr>
          <p:nvPr>
            <p:ph type="dt" sz="half" idx="10"/>
          </p:nvPr>
        </p:nvSpPr>
        <p:spPr>
          <a:xfrm>
            <a:off x="609600" y="6356351"/>
            <a:ext cx="2844800" cy="366713"/>
          </a:xfrm>
        </p:spPr>
        <p:txBody>
          <a:bodyPr/>
          <a:lstStyle>
            <a:lvl1pPr fontAlgn="auto">
              <a:spcBef>
                <a:spcPts val="0"/>
              </a:spcBef>
              <a:spcAft>
                <a:spcPts val="0"/>
              </a:spcAft>
              <a:defRPr b="0" i="0" baseline="0">
                <a:solidFill>
                  <a:srgbClr val="003741"/>
                </a:solidFill>
                <a:latin typeface="Trebuchet MS Standaard" charset="0"/>
              </a:defRPr>
            </a:lvl1pPr>
          </a:lstStyle>
          <a:p>
            <a:pPr>
              <a:defRPr/>
            </a:pPr>
            <a:r>
              <a:rPr lang="nl-NL"/>
              <a:t>Titel |  00-00-2018</a:t>
            </a:r>
          </a:p>
        </p:txBody>
      </p:sp>
      <p:sp>
        <p:nvSpPr>
          <p:cNvPr id="4" name="Tijdelijke aanduiding voor dianummer 3"/>
          <p:cNvSpPr>
            <a:spLocks noGrp="1"/>
          </p:cNvSpPr>
          <p:nvPr>
            <p:ph type="sldNum" sz="quarter" idx="11"/>
          </p:nvPr>
        </p:nvSpPr>
        <p:spPr>
          <a:xfrm>
            <a:off x="8737600" y="6356351"/>
            <a:ext cx="2844800" cy="366713"/>
          </a:xfrm>
        </p:spPr>
        <p:txBody>
          <a:bodyPr/>
          <a:lstStyle>
            <a:lvl1pPr>
              <a:defRPr smtClean="0"/>
            </a:lvl1pPr>
          </a:lstStyle>
          <a:p>
            <a:pPr>
              <a:defRPr/>
            </a:pPr>
            <a:fld id="{6045C310-62F7-498B-AF02-783D827B586D}" type="slidenum">
              <a:rPr lang="nl-NL" altLang="nl-NL"/>
              <a:pPr>
                <a:defRPr/>
              </a:pPr>
              <a:t>‹nr.›</a:t>
            </a:fld>
            <a:endParaRPr lang="nl-NL" altLang="nl-NL"/>
          </a:p>
        </p:txBody>
      </p:sp>
    </p:spTree>
    <p:extLst>
      <p:ext uri="{BB962C8B-B14F-4D97-AF65-F5344CB8AC3E}">
        <p14:creationId xmlns:p14="http://schemas.microsoft.com/office/powerpoint/2010/main" val="493925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Image with Text Slide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356" y="474526"/>
            <a:ext cx="4574603" cy="1020658"/>
          </a:xfrm>
        </p:spPr>
        <p:txBody>
          <a:bodyPr anchor="b">
            <a:noAutofit/>
          </a:bodyPr>
          <a:lstStyle>
            <a:lvl1pPr>
              <a:defRPr sz="5328" b="1" i="0" baseline="0">
                <a:solidFill>
                  <a:srgbClr val="78C149"/>
                </a:solidFill>
                <a:latin typeface="Calibri" charset="0"/>
                <a:ea typeface="Calibri" charset="0"/>
                <a:cs typeface="Calibri" charset="0"/>
              </a:defRPr>
            </a:lvl1pPr>
          </a:lstStyle>
          <a:p>
            <a:r>
              <a:rPr lang="en-US"/>
              <a:t>IMAGE /TEXT</a:t>
            </a:r>
          </a:p>
        </p:txBody>
      </p:sp>
      <p:sp>
        <p:nvSpPr>
          <p:cNvPr id="3" name="Picture Placeholder 2"/>
          <p:cNvSpPr>
            <a:spLocks noGrp="1" noChangeAspect="1"/>
          </p:cNvSpPr>
          <p:nvPr>
            <p:ph type="pic" idx="1"/>
          </p:nvPr>
        </p:nvSpPr>
        <p:spPr>
          <a:xfrm>
            <a:off x="312357" y="1561007"/>
            <a:ext cx="6418433" cy="4272733"/>
          </a:xfrm>
        </p:spPr>
        <p:txBody>
          <a:bodyPr anchor="t"/>
          <a:lstStyle>
            <a:lvl1pPr marL="0" indent="0">
              <a:buNone/>
              <a:defRPr sz="3197"/>
            </a:lvl1pPr>
            <a:lvl2pPr marL="456777" indent="0">
              <a:buNone/>
              <a:defRPr sz="2797"/>
            </a:lvl2pPr>
            <a:lvl3pPr marL="913554" indent="0">
              <a:buNone/>
              <a:defRPr sz="2398"/>
            </a:lvl3pPr>
            <a:lvl4pPr marL="1370331" indent="0">
              <a:buNone/>
              <a:defRPr sz="1998"/>
            </a:lvl4pPr>
            <a:lvl5pPr marL="1827108" indent="0">
              <a:buNone/>
              <a:defRPr sz="1998"/>
            </a:lvl5pPr>
            <a:lvl6pPr marL="2283885" indent="0">
              <a:buNone/>
              <a:defRPr sz="1998"/>
            </a:lvl6pPr>
            <a:lvl7pPr marL="2740663" indent="0">
              <a:buNone/>
              <a:defRPr sz="1998"/>
            </a:lvl7pPr>
            <a:lvl8pPr marL="3197440" indent="0">
              <a:buNone/>
              <a:defRPr sz="1998"/>
            </a:lvl8pPr>
            <a:lvl9pPr marL="3654217" indent="0">
              <a:buNone/>
              <a:defRPr sz="1998"/>
            </a:lvl9pPr>
          </a:lstStyle>
          <a:p>
            <a:r>
              <a:rPr lang="en-US"/>
              <a:t>Click icon to add picture</a:t>
            </a:r>
          </a:p>
        </p:txBody>
      </p:sp>
      <p:sp>
        <p:nvSpPr>
          <p:cNvPr id="12" name="Rectangle 11">
            <a:extLst>
              <a:ext uri="{FF2B5EF4-FFF2-40B4-BE49-F238E27FC236}">
                <a16:creationId xmlns:a16="http://schemas.microsoft.com/office/drawing/2014/main" id="{F269EAE3-2F60-6E41-AC68-95A6F8A46860}"/>
              </a:ext>
            </a:extLst>
          </p:cNvPr>
          <p:cNvSpPr/>
          <p:nvPr userDrawn="1"/>
        </p:nvSpPr>
        <p:spPr>
          <a:xfrm>
            <a:off x="11879643" y="2"/>
            <a:ext cx="312357" cy="1157671"/>
          </a:xfrm>
          <a:prstGeom prst="rect">
            <a:avLst/>
          </a:prstGeom>
          <a:solidFill>
            <a:srgbClr val="79C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13" name="Rectangle 12">
            <a:extLst>
              <a:ext uri="{FF2B5EF4-FFF2-40B4-BE49-F238E27FC236}">
                <a16:creationId xmlns:a16="http://schemas.microsoft.com/office/drawing/2014/main" id="{2561CF26-D62E-684F-9C33-46910137A06B}"/>
              </a:ext>
            </a:extLst>
          </p:cNvPr>
          <p:cNvSpPr/>
          <p:nvPr userDrawn="1"/>
        </p:nvSpPr>
        <p:spPr>
          <a:xfrm>
            <a:off x="0" y="1561008"/>
            <a:ext cx="312357" cy="4272731"/>
          </a:xfrm>
          <a:prstGeom prst="rect">
            <a:avLst/>
          </a:prstGeom>
          <a:solidFill>
            <a:srgbClr val="79C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8"/>
          </a:p>
        </p:txBody>
      </p:sp>
      <p:sp>
        <p:nvSpPr>
          <p:cNvPr id="8" name="Text Placeholder 7"/>
          <p:cNvSpPr>
            <a:spLocks noGrp="1"/>
          </p:cNvSpPr>
          <p:nvPr>
            <p:ph type="body" sz="quarter" idx="10" hasCustomPrompt="1"/>
          </p:nvPr>
        </p:nvSpPr>
        <p:spPr>
          <a:xfrm>
            <a:off x="312356" y="5965386"/>
            <a:ext cx="732672" cy="445521"/>
          </a:xfrm>
        </p:spPr>
        <p:txBody>
          <a:bodyPr>
            <a:normAutofit/>
          </a:bodyPr>
          <a:lstStyle>
            <a:lvl1pPr marL="0" indent="0">
              <a:buNone/>
              <a:defRPr sz="2131">
                <a:solidFill>
                  <a:srgbClr val="78C149"/>
                </a:solidFill>
                <a:latin typeface="+mn-lt"/>
              </a:defRPr>
            </a:lvl1pPr>
          </a:lstStyle>
          <a:p>
            <a:pPr lvl="0"/>
            <a:r>
              <a:rPr lang="en-US"/>
              <a:t>No.</a:t>
            </a:r>
          </a:p>
        </p:txBody>
      </p:sp>
      <p:sp>
        <p:nvSpPr>
          <p:cNvPr id="10" name="Text Placeholder 9"/>
          <p:cNvSpPr>
            <a:spLocks noGrp="1"/>
          </p:cNvSpPr>
          <p:nvPr>
            <p:ph type="body" sz="quarter" idx="11" hasCustomPrompt="1"/>
          </p:nvPr>
        </p:nvSpPr>
        <p:spPr>
          <a:xfrm>
            <a:off x="7258051" y="2448833"/>
            <a:ext cx="4146549" cy="3384907"/>
          </a:xfrm>
        </p:spPr>
        <p:txBody>
          <a:bodyPr>
            <a:normAutofit/>
          </a:bodyPr>
          <a:lstStyle>
            <a:lvl1pPr marL="0" indent="0" algn="r">
              <a:lnSpc>
                <a:spcPct val="150000"/>
              </a:lnSpc>
              <a:buNone/>
              <a:defRPr sz="1599">
                <a:latin typeface="+mj-lt"/>
              </a:defRPr>
            </a:lvl1pPr>
            <a:lvl2pPr marL="456777" indent="0" algn="r">
              <a:lnSpc>
                <a:spcPct val="150000"/>
              </a:lnSpc>
              <a:buNone/>
              <a:defRPr sz="1599">
                <a:latin typeface="+mj-lt"/>
              </a:defRPr>
            </a:lvl2pPr>
            <a:lvl3pPr marL="913554" indent="0" algn="r">
              <a:lnSpc>
                <a:spcPct val="150000"/>
              </a:lnSpc>
              <a:buNone/>
              <a:defRPr sz="1599">
                <a:latin typeface="+mj-lt"/>
              </a:defRPr>
            </a:lvl3pPr>
            <a:lvl4pPr marL="1370331" indent="0" algn="r">
              <a:lnSpc>
                <a:spcPct val="150000"/>
              </a:lnSpc>
              <a:buNone/>
              <a:defRPr sz="1599">
                <a:latin typeface="+mj-lt"/>
              </a:defRPr>
            </a:lvl4pPr>
            <a:lvl5pPr marL="1827108" indent="0" algn="r">
              <a:lnSpc>
                <a:spcPct val="150000"/>
              </a:lnSpc>
              <a:buNone/>
              <a:defRPr sz="1599">
                <a:latin typeface="+mj-lt"/>
              </a:defRPr>
            </a:lvl5pPr>
          </a:lstStyle>
          <a:p>
            <a:pPr lvl="0"/>
            <a:r>
              <a:rPr lang="en-US" sz="1599" err="1">
                <a:latin typeface="+mj-lt"/>
                <a:cs typeface="Calibri" panose="020F0502020204030204" pitchFamily="34" charset="0"/>
              </a:rPr>
              <a:t>Lorem</a:t>
            </a:r>
            <a:r>
              <a:rPr lang="en-US" sz="1599">
                <a:latin typeface="+mj-lt"/>
                <a:cs typeface="Calibri" panose="020F0502020204030204" pitchFamily="34" charset="0"/>
              </a:rPr>
              <a:t> </a:t>
            </a:r>
            <a:r>
              <a:rPr lang="en-US" sz="1599" err="1">
                <a:latin typeface="+mj-lt"/>
                <a:cs typeface="Calibri" panose="020F0502020204030204" pitchFamily="34" charset="0"/>
              </a:rPr>
              <a:t>ipsum</a:t>
            </a:r>
            <a:r>
              <a:rPr lang="en-US" sz="1599">
                <a:latin typeface="+mj-lt"/>
                <a:cs typeface="Calibri" panose="020F0502020204030204" pitchFamily="34" charset="0"/>
              </a:rPr>
              <a:t> dolor sit </a:t>
            </a:r>
            <a:r>
              <a:rPr lang="en-US" sz="1599" err="1">
                <a:latin typeface="+mj-lt"/>
                <a:cs typeface="Calibri" panose="020F0502020204030204" pitchFamily="34" charset="0"/>
              </a:rPr>
              <a:t>amet</a:t>
            </a:r>
            <a:r>
              <a:rPr lang="en-US" sz="1599">
                <a:latin typeface="+mj-lt"/>
                <a:cs typeface="Calibri" panose="020F0502020204030204" pitchFamily="34" charset="0"/>
              </a:rPr>
              <a:t>, </a:t>
            </a:r>
            <a:r>
              <a:rPr lang="en-US" sz="1599" err="1">
                <a:latin typeface="+mj-lt"/>
                <a:cs typeface="Calibri" panose="020F0502020204030204" pitchFamily="34" charset="0"/>
              </a:rPr>
              <a:t>consectetuer</a:t>
            </a:r>
            <a:r>
              <a:rPr lang="en-US" sz="1599">
                <a:latin typeface="+mj-lt"/>
                <a:cs typeface="Calibri" panose="020F0502020204030204" pitchFamily="34" charset="0"/>
              </a:rPr>
              <a:t> </a:t>
            </a:r>
            <a:r>
              <a:rPr lang="en-US" sz="1599" err="1">
                <a:latin typeface="+mj-lt"/>
                <a:cs typeface="Calibri" panose="020F0502020204030204" pitchFamily="34" charset="0"/>
              </a:rPr>
              <a:t>adipiscing</a:t>
            </a:r>
            <a:r>
              <a:rPr lang="en-US" sz="1599">
                <a:latin typeface="+mj-lt"/>
                <a:cs typeface="Calibri" panose="020F0502020204030204" pitchFamily="34" charset="0"/>
              </a:rPr>
              <a:t> </a:t>
            </a:r>
            <a:r>
              <a:rPr lang="en-US" sz="1599" err="1">
                <a:latin typeface="+mj-lt"/>
                <a:cs typeface="Calibri" panose="020F0502020204030204" pitchFamily="34" charset="0"/>
              </a:rPr>
              <a:t>elit</a:t>
            </a:r>
            <a:r>
              <a:rPr lang="en-US" sz="1599">
                <a:latin typeface="+mj-lt"/>
                <a:cs typeface="Calibri" panose="020F0502020204030204" pitchFamily="34" charset="0"/>
              </a:rPr>
              <a:t>, </a:t>
            </a:r>
            <a:r>
              <a:rPr lang="en-US" sz="1599" err="1">
                <a:latin typeface="+mj-lt"/>
                <a:cs typeface="Calibri" panose="020F0502020204030204" pitchFamily="34" charset="0"/>
              </a:rPr>
              <a:t>sed</a:t>
            </a:r>
            <a:r>
              <a:rPr lang="en-US" sz="1599">
                <a:latin typeface="+mj-lt"/>
                <a:cs typeface="Calibri" panose="020F0502020204030204" pitchFamily="34" charset="0"/>
              </a:rPr>
              <a:t> </a:t>
            </a:r>
            <a:r>
              <a:rPr lang="en-US" sz="1599" err="1">
                <a:latin typeface="+mj-lt"/>
                <a:cs typeface="Calibri" panose="020F0502020204030204" pitchFamily="34" charset="0"/>
              </a:rPr>
              <a:t>diam</a:t>
            </a:r>
            <a:r>
              <a:rPr lang="en-US" sz="1599">
                <a:latin typeface="+mj-lt"/>
                <a:cs typeface="Calibri" panose="020F0502020204030204" pitchFamily="34" charset="0"/>
              </a:rPr>
              <a:t> </a:t>
            </a:r>
            <a:r>
              <a:rPr lang="en-US" sz="1599" err="1">
                <a:latin typeface="+mj-lt"/>
                <a:cs typeface="Calibri" panose="020F0502020204030204" pitchFamily="34" charset="0"/>
              </a:rPr>
              <a:t>nonummy</a:t>
            </a:r>
            <a:r>
              <a:rPr lang="en-US" sz="1599">
                <a:latin typeface="+mj-lt"/>
                <a:cs typeface="Calibri" panose="020F0502020204030204" pitchFamily="34" charset="0"/>
              </a:rPr>
              <a:t> </a:t>
            </a:r>
            <a:r>
              <a:rPr lang="en-US" sz="1599" err="1">
                <a:latin typeface="+mj-lt"/>
                <a:cs typeface="Calibri" panose="020F0502020204030204" pitchFamily="34" charset="0"/>
              </a:rPr>
              <a:t>nibh</a:t>
            </a:r>
            <a:r>
              <a:rPr lang="en-US" sz="1599">
                <a:latin typeface="+mj-lt"/>
                <a:cs typeface="Calibri" panose="020F0502020204030204" pitchFamily="34" charset="0"/>
              </a:rPr>
              <a:t> </a:t>
            </a:r>
            <a:r>
              <a:rPr lang="en-US" sz="1599" err="1">
                <a:latin typeface="+mj-lt"/>
                <a:cs typeface="Calibri" panose="020F0502020204030204" pitchFamily="34" charset="0"/>
              </a:rPr>
              <a:t>euismod</a:t>
            </a:r>
            <a:r>
              <a:rPr lang="en-US" sz="1599">
                <a:latin typeface="+mj-lt"/>
                <a:cs typeface="Calibri" panose="020F0502020204030204" pitchFamily="34" charset="0"/>
              </a:rPr>
              <a:t> </a:t>
            </a:r>
            <a:r>
              <a:rPr lang="en-US" sz="1599" err="1">
                <a:latin typeface="+mj-lt"/>
                <a:cs typeface="Calibri" panose="020F0502020204030204" pitchFamily="34" charset="0"/>
              </a:rPr>
              <a:t>tincidunt</a:t>
            </a:r>
            <a:r>
              <a:rPr lang="en-US" sz="1599">
                <a:latin typeface="+mj-lt"/>
                <a:cs typeface="Calibri" panose="020F0502020204030204" pitchFamily="34" charset="0"/>
              </a:rPr>
              <a:t> </a:t>
            </a:r>
            <a:r>
              <a:rPr lang="en-US" sz="1599" err="1">
                <a:latin typeface="+mj-lt"/>
                <a:cs typeface="Calibri" panose="020F0502020204030204" pitchFamily="34" charset="0"/>
              </a:rPr>
              <a:t>ut</a:t>
            </a:r>
            <a:r>
              <a:rPr lang="en-US" sz="1599">
                <a:latin typeface="+mj-lt"/>
                <a:cs typeface="Calibri" panose="020F0502020204030204" pitchFamily="34" charset="0"/>
              </a:rPr>
              <a:t> </a:t>
            </a:r>
            <a:r>
              <a:rPr lang="en-US" sz="1599" err="1">
                <a:latin typeface="+mj-lt"/>
                <a:cs typeface="Calibri" panose="020F0502020204030204" pitchFamily="34" charset="0"/>
              </a:rPr>
              <a:t>laoreet</a:t>
            </a:r>
            <a:r>
              <a:rPr lang="en-US" sz="1599">
                <a:latin typeface="+mj-lt"/>
                <a:cs typeface="Calibri" panose="020F0502020204030204" pitchFamily="34" charset="0"/>
              </a:rPr>
              <a:t> </a:t>
            </a:r>
            <a:r>
              <a:rPr lang="en-US" sz="1599" err="1">
                <a:latin typeface="+mj-lt"/>
                <a:cs typeface="Calibri" panose="020F0502020204030204" pitchFamily="34" charset="0"/>
              </a:rPr>
              <a:t>dolore</a:t>
            </a:r>
            <a:r>
              <a:rPr lang="en-US" sz="1599">
                <a:latin typeface="+mj-lt"/>
                <a:cs typeface="Calibri" panose="020F0502020204030204" pitchFamily="34" charset="0"/>
              </a:rPr>
              <a:t> magna </a:t>
            </a:r>
            <a:r>
              <a:rPr lang="en-US" sz="1599" err="1">
                <a:latin typeface="+mj-lt"/>
                <a:cs typeface="Calibri" panose="020F0502020204030204" pitchFamily="34" charset="0"/>
              </a:rPr>
              <a:t>aliquam</a:t>
            </a:r>
            <a:r>
              <a:rPr lang="en-US" sz="1599">
                <a:latin typeface="+mj-lt"/>
                <a:cs typeface="Calibri" panose="020F0502020204030204" pitchFamily="34" charset="0"/>
              </a:rPr>
              <a:t> </a:t>
            </a:r>
            <a:r>
              <a:rPr lang="en-US" sz="1599" err="1">
                <a:latin typeface="+mj-lt"/>
                <a:cs typeface="Calibri" panose="020F0502020204030204" pitchFamily="34" charset="0"/>
              </a:rPr>
              <a:t>erat</a:t>
            </a:r>
            <a:r>
              <a:rPr lang="en-US" sz="1599">
                <a:latin typeface="+mj-lt"/>
                <a:cs typeface="Calibri" panose="020F0502020204030204" pitchFamily="34" charset="0"/>
              </a:rPr>
              <a:t> </a:t>
            </a:r>
            <a:r>
              <a:rPr lang="en-US" sz="1599" err="1">
                <a:latin typeface="+mj-lt"/>
                <a:cs typeface="Calibri" panose="020F0502020204030204" pitchFamily="34" charset="0"/>
              </a:rPr>
              <a:t>volutpat</a:t>
            </a:r>
            <a:r>
              <a:rPr lang="en-US" sz="1599">
                <a:latin typeface="+mj-lt"/>
                <a:cs typeface="Calibri" panose="020F0502020204030204" pitchFamily="34" charset="0"/>
              </a:rPr>
              <a:t>. </a:t>
            </a:r>
            <a:r>
              <a:rPr lang="en-US" sz="1599" err="1">
                <a:latin typeface="+mj-lt"/>
                <a:cs typeface="Calibri" panose="020F0502020204030204" pitchFamily="34" charset="0"/>
              </a:rPr>
              <a:t>Ut</a:t>
            </a:r>
            <a:r>
              <a:rPr lang="en-US" sz="1599">
                <a:latin typeface="+mj-lt"/>
                <a:cs typeface="Calibri" panose="020F0502020204030204" pitchFamily="34" charset="0"/>
              </a:rPr>
              <a:t> </a:t>
            </a:r>
            <a:r>
              <a:rPr lang="en-US" sz="1599" err="1">
                <a:latin typeface="+mj-lt"/>
                <a:cs typeface="Calibri" panose="020F0502020204030204" pitchFamily="34" charset="0"/>
              </a:rPr>
              <a:t>wisi</a:t>
            </a:r>
            <a:r>
              <a:rPr lang="en-US" sz="1599">
                <a:latin typeface="+mj-lt"/>
                <a:cs typeface="Calibri" panose="020F0502020204030204" pitchFamily="34" charset="0"/>
              </a:rPr>
              <a:t> </a:t>
            </a:r>
            <a:r>
              <a:rPr lang="en-US" sz="1599" err="1">
                <a:latin typeface="+mj-lt"/>
                <a:cs typeface="Calibri" panose="020F0502020204030204" pitchFamily="34" charset="0"/>
              </a:rPr>
              <a:t>enim</a:t>
            </a:r>
            <a:r>
              <a:rPr lang="en-US" sz="1599">
                <a:latin typeface="+mj-lt"/>
                <a:cs typeface="Calibri" panose="020F0502020204030204" pitchFamily="34" charset="0"/>
              </a:rPr>
              <a:t> ad minim </a:t>
            </a:r>
            <a:r>
              <a:rPr lang="en-US" sz="1599" err="1">
                <a:latin typeface="+mj-lt"/>
                <a:cs typeface="Calibri" panose="020F0502020204030204" pitchFamily="34" charset="0"/>
              </a:rPr>
              <a:t>veniam</a:t>
            </a:r>
            <a:r>
              <a:rPr lang="en-US" sz="1599">
                <a:latin typeface="+mj-lt"/>
                <a:cs typeface="Calibri" panose="020F0502020204030204" pitchFamily="34" charset="0"/>
              </a:rPr>
              <a:t>, </a:t>
            </a:r>
            <a:r>
              <a:rPr lang="en-US" sz="1599" err="1">
                <a:latin typeface="+mj-lt"/>
                <a:cs typeface="Calibri" panose="020F0502020204030204" pitchFamily="34" charset="0"/>
              </a:rPr>
              <a:t>quis</a:t>
            </a:r>
            <a:r>
              <a:rPr lang="en-US" sz="1599">
                <a:latin typeface="+mj-lt"/>
                <a:cs typeface="Calibri" panose="020F0502020204030204" pitchFamily="34" charset="0"/>
              </a:rPr>
              <a:t> </a:t>
            </a:r>
            <a:r>
              <a:rPr lang="en-US" sz="1599" err="1">
                <a:latin typeface="+mj-lt"/>
                <a:cs typeface="Calibri" panose="020F0502020204030204" pitchFamily="34" charset="0"/>
              </a:rPr>
              <a:t>nostrud</a:t>
            </a:r>
            <a:r>
              <a:rPr lang="en-US" sz="1599">
                <a:latin typeface="+mj-lt"/>
                <a:cs typeface="Calibri" panose="020F0502020204030204" pitchFamily="34" charset="0"/>
              </a:rPr>
              <a:t> </a:t>
            </a:r>
            <a:r>
              <a:rPr lang="en-US" sz="1599" err="1">
                <a:latin typeface="+mj-lt"/>
                <a:cs typeface="Calibri" panose="020F0502020204030204" pitchFamily="34" charset="0"/>
              </a:rPr>
              <a:t>exerci</a:t>
            </a:r>
            <a:r>
              <a:rPr lang="en-US" sz="1599">
                <a:latin typeface="+mj-lt"/>
                <a:cs typeface="Calibri" panose="020F0502020204030204" pitchFamily="34" charset="0"/>
              </a:rPr>
              <a:t> </a:t>
            </a:r>
            <a:r>
              <a:rPr lang="en-US" sz="1599" err="1">
                <a:latin typeface="+mj-lt"/>
                <a:cs typeface="Calibri" panose="020F0502020204030204" pitchFamily="34" charset="0"/>
              </a:rPr>
              <a:t>tation</a:t>
            </a:r>
            <a:r>
              <a:rPr lang="en-US" sz="1599">
                <a:latin typeface="+mj-lt"/>
                <a:cs typeface="Calibri" panose="020F0502020204030204" pitchFamily="34" charset="0"/>
              </a:rPr>
              <a:t> </a:t>
            </a:r>
            <a:r>
              <a:rPr lang="en-US" sz="1599" err="1">
                <a:latin typeface="+mj-lt"/>
                <a:cs typeface="Calibri" panose="020F0502020204030204" pitchFamily="34" charset="0"/>
              </a:rPr>
              <a:t>ullamcorper</a:t>
            </a:r>
            <a:r>
              <a:rPr lang="en-US" sz="1599">
                <a:latin typeface="+mj-lt"/>
                <a:cs typeface="Calibri" panose="020F0502020204030204" pitchFamily="34" charset="0"/>
              </a:rPr>
              <a:t> </a:t>
            </a:r>
            <a:r>
              <a:rPr lang="en-US" sz="1599" err="1">
                <a:latin typeface="+mj-lt"/>
                <a:cs typeface="Calibri" panose="020F0502020204030204" pitchFamily="34" charset="0"/>
              </a:rPr>
              <a:t>suscipit</a:t>
            </a:r>
            <a:r>
              <a:rPr lang="en-US" sz="1599">
                <a:latin typeface="+mj-lt"/>
                <a:cs typeface="Calibri" panose="020F0502020204030204" pitchFamily="34" charset="0"/>
              </a:rPr>
              <a:t> </a:t>
            </a:r>
            <a:r>
              <a:rPr lang="en-US" sz="1599" err="1">
                <a:latin typeface="+mj-lt"/>
                <a:cs typeface="Calibri" panose="020F0502020204030204" pitchFamily="34" charset="0"/>
              </a:rPr>
              <a:t>lobortis</a:t>
            </a:r>
            <a:r>
              <a:rPr lang="en-US" sz="1599">
                <a:latin typeface="+mj-lt"/>
                <a:cs typeface="Calibri" panose="020F0502020204030204" pitchFamily="34" charset="0"/>
              </a:rPr>
              <a:t> </a:t>
            </a:r>
            <a:r>
              <a:rPr lang="en-US" sz="1599" err="1">
                <a:latin typeface="+mj-lt"/>
                <a:cs typeface="Calibri" panose="020F0502020204030204" pitchFamily="34" charset="0"/>
              </a:rPr>
              <a:t>nisl</a:t>
            </a:r>
            <a:r>
              <a:rPr lang="en-US" sz="1599">
                <a:latin typeface="+mj-lt"/>
                <a:cs typeface="Calibri" panose="020F0502020204030204" pitchFamily="34" charset="0"/>
              </a:rPr>
              <a:t> </a:t>
            </a:r>
            <a:r>
              <a:rPr lang="en-US" sz="1599" err="1">
                <a:latin typeface="+mj-lt"/>
                <a:cs typeface="Calibri" panose="020F0502020204030204" pitchFamily="34" charset="0"/>
              </a:rPr>
              <a:t>ut</a:t>
            </a:r>
            <a:r>
              <a:rPr lang="en-US" sz="1599">
                <a:latin typeface="+mj-lt"/>
                <a:cs typeface="Calibri" panose="020F0502020204030204" pitchFamily="34" charset="0"/>
              </a:rPr>
              <a:t> </a:t>
            </a:r>
            <a:r>
              <a:rPr lang="en-US" sz="1599" err="1">
                <a:latin typeface="+mj-lt"/>
                <a:cs typeface="Calibri" panose="020F0502020204030204" pitchFamily="34" charset="0"/>
              </a:rPr>
              <a:t>aliquip</a:t>
            </a:r>
            <a:r>
              <a:rPr lang="en-US" sz="1599">
                <a:latin typeface="+mj-lt"/>
                <a:cs typeface="Calibri" panose="020F0502020204030204" pitchFamily="34" charset="0"/>
              </a:rPr>
              <a:t> ex </a:t>
            </a:r>
            <a:r>
              <a:rPr lang="en-US" sz="1599" err="1">
                <a:latin typeface="+mj-lt"/>
                <a:cs typeface="Calibri" panose="020F0502020204030204" pitchFamily="34" charset="0"/>
              </a:rPr>
              <a:t>ea</a:t>
            </a:r>
            <a:r>
              <a:rPr lang="en-US" sz="1599">
                <a:latin typeface="+mj-lt"/>
                <a:cs typeface="Calibri" panose="020F0502020204030204" pitchFamily="34" charset="0"/>
              </a:rPr>
              <a:t> </a:t>
            </a:r>
            <a:r>
              <a:rPr lang="en-US" sz="1599" err="1">
                <a:latin typeface="+mj-lt"/>
                <a:cs typeface="Calibri" panose="020F0502020204030204" pitchFamily="34" charset="0"/>
              </a:rPr>
              <a:t>commodo</a:t>
            </a:r>
            <a:endParaRPr lang="en-US"/>
          </a:p>
        </p:txBody>
      </p:sp>
    </p:spTree>
    <p:extLst>
      <p:ext uri="{BB962C8B-B14F-4D97-AF65-F5344CB8AC3E}">
        <p14:creationId xmlns:p14="http://schemas.microsoft.com/office/powerpoint/2010/main" val="339739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54049B-9A82-0883-49A3-ACFAAEA9124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4AB4F86-9A66-89A9-AA59-EF9B3EB38E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6230F92-164C-6EF6-7D0F-7CA0B7D874E1}"/>
              </a:ext>
            </a:extLst>
          </p:cNvPr>
          <p:cNvSpPr>
            <a:spLocks noGrp="1"/>
          </p:cNvSpPr>
          <p:nvPr>
            <p:ph type="dt" sz="half" idx="10"/>
          </p:nvPr>
        </p:nvSpPr>
        <p:spPr/>
        <p:txBody>
          <a:bodyPr/>
          <a:lstStyle/>
          <a:p>
            <a:fld id="{F48D3180-DDA5-4A6F-9FA1-6429EC7772F5}" type="datetimeFigureOut">
              <a:rPr lang="nl-NL" smtClean="0"/>
              <a:t>14-10-2024</a:t>
            </a:fld>
            <a:endParaRPr lang="nl-NL"/>
          </a:p>
        </p:txBody>
      </p:sp>
      <p:sp>
        <p:nvSpPr>
          <p:cNvPr id="5" name="Tijdelijke aanduiding voor voettekst 4">
            <a:extLst>
              <a:ext uri="{FF2B5EF4-FFF2-40B4-BE49-F238E27FC236}">
                <a16:creationId xmlns:a16="http://schemas.microsoft.com/office/drawing/2014/main" id="{E069B567-6EDD-4FA1-6909-636E947655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8E42C07-1EC7-0F31-A2D7-4FFFBABF79FF}"/>
              </a:ext>
            </a:extLst>
          </p:cNvPr>
          <p:cNvSpPr>
            <a:spLocks noGrp="1"/>
          </p:cNvSpPr>
          <p:nvPr>
            <p:ph type="sldNum" sz="quarter" idx="12"/>
          </p:nvPr>
        </p:nvSpPr>
        <p:spPr/>
        <p:txBody>
          <a:bodyPr/>
          <a:lstStyle/>
          <a:p>
            <a:fld id="{9A550950-8A1E-441E-8EA5-DF5697CF0326}" type="slidenum">
              <a:rPr lang="nl-NL" smtClean="0"/>
              <a:t>‹nr.›</a:t>
            </a:fld>
            <a:endParaRPr lang="nl-NL"/>
          </a:p>
        </p:txBody>
      </p:sp>
    </p:spTree>
    <p:extLst>
      <p:ext uri="{BB962C8B-B14F-4D97-AF65-F5344CB8AC3E}">
        <p14:creationId xmlns:p14="http://schemas.microsoft.com/office/powerpoint/2010/main" val="875597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27E54-6B38-E4BA-A170-A67C535D00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L"/>
          </a:p>
        </p:txBody>
      </p:sp>
      <p:sp>
        <p:nvSpPr>
          <p:cNvPr id="3" name="Text Placeholder 2">
            <a:extLst>
              <a:ext uri="{FF2B5EF4-FFF2-40B4-BE49-F238E27FC236}">
                <a16:creationId xmlns:a16="http://schemas.microsoft.com/office/drawing/2014/main" id="{91049203-637A-6450-A1FF-152BE66A0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FFE1CC-4669-55C1-23A8-08916C381E07}"/>
              </a:ext>
            </a:extLst>
          </p:cNvPr>
          <p:cNvSpPr>
            <a:spLocks noGrp="1"/>
          </p:cNvSpPr>
          <p:nvPr>
            <p:ph type="dt" sz="half" idx="10"/>
          </p:nvPr>
        </p:nvSpPr>
        <p:spPr/>
        <p:txBody>
          <a:bodyPr/>
          <a:lstStyle/>
          <a:p>
            <a:fld id="{36E94E49-5606-491C-B376-AA6D0E46967D}" type="datetimeFigureOut">
              <a:rPr lang="en-NL" smtClean="0"/>
              <a:t>10/14/2024</a:t>
            </a:fld>
            <a:endParaRPr lang="en-NL"/>
          </a:p>
        </p:txBody>
      </p:sp>
      <p:sp>
        <p:nvSpPr>
          <p:cNvPr id="5" name="Footer Placeholder 4">
            <a:extLst>
              <a:ext uri="{FF2B5EF4-FFF2-40B4-BE49-F238E27FC236}">
                <a16:creationId xmlns:a16="http://schemas.microsoft.com/office/drawing/2014/main" id="{D141F2F4-8078-2532-F595-E7309CF2DA60}"/>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136DA9C3-772B-C4FB-9A29-194C17EBA650}"/>
              </a:ext>
            </a:extLst>
          </p:cNvPr>
          <p:cNvSpPr>
            <a:spLocks noGrp="1"/>
          </p:cNvSpPr>
          <p:nvPr>
            <p:ph type="sldNum" sz="quarter" idx="12"/>
          </p:nvPr>
        </p:nvSpPr>
        <p:spPr/>
        <p:txBody>
          <a:bodyPr/>
          <a:lstStyle/>
          <a:p>
            <a:fld id="{C86D3E1B-2E43-4494-A31B-498F1A746B89}" type="slidenum">
              <a:rPr lang="en-NL" smtClean="0"/>
              <a:t>‹nr.›</a:t>
            </a:fld>
            <a:endParaRPr lang="en-NL"/>
          </a:p>
        </p:txBody>
      </p:sp>
    </p:spTree>
    <p:extLst>
      <p:ext uri="{BB962C8B-B14F-4D97-AF65-F5344CB8AC3E}">
        <p14:creationId xmlns:p14="http://schemas.microsoft.com/office/powerpoint/2010/main" val="252948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797EC-F583-D232-E109-2B204A7F5239}"/>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9C22C63E-B1F5-C12E-6797-8295268D62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Content Placeholder 3">
            <a:extLst>
              <a:ext uri="{FF2B5EF4-FFF2-40B4-BE49-F238E27FC236}">
                <a16:creationId xmlns:a16="http://schemas.microsoft.com/office/drawing/2014/main" id="{FE874671-F5A0-0C22-0A38-C033F5236F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Date Placeholder 4">
            <a:extLst>
              <a:ext uri="{FF2B5EF4-FFF2-40B4-BE49-F238E27FC236}">
                <a16:creationId xmlns:a16="http://schemas.microsoft.com/office/drawing/2014/main" id="{32EDD632-49BA-C860-8D62-26CD49C5CD23}"/>
              </a:ext>
            </a:extLst>
          </p:cNvPr>
          <p:cNvSpPr>
            <a:spLocks noGrp="1"/>
          </p:cNvSpPr>
          <p:nvPr>
            <p:ph type="dt" sz="half" idx="10"/>
          </p:nvPr>
        </p:nvSpPr>
        <p:spPr/>
        <p:txBody>
          <a:bodyPr/>
          <a:lstStyle/>
          <a:p>
            <a:fld id="{36E94E49-5606-491C-B376-AA6D0E46967D}" type="datetimeFigureOut">
              <a:rPr lang="en-NL" smtClean="0"/>
              <a:t>10/14/2024</a:t>
            </a:fld>
            <a:endParaRPr lang="en-NL"/>
          </a:p>
        </p:txBody>
      </p:sp>
      <p:sp>
        <p:nvSpPr>
          <p:cNvPr id="6" name="Footer Placeholder 5">
            <a:extLst>
              <a:ext uri="{FF2B5EF4-FFF2-40B4-BE49-F238E27FC236}">
                <a16:creationId xmlns:a16="http://schemas.microsoft.com/office/drawing/2014/main" id="{381E20E5-45E1-60CD-69A7-904F7A190800}"/>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C55782B2-53C5-B857-358E-B4C0FE5BC143}"/>
              </a:ext>
            </a:extLst>
          </p:cNvPr>
          <p:cNvSpPr>
            <a:spLocks noGrp="1"/>
          </p:cNvSpPr>
          <p:nvPr>
            <p:ph type="sldNum" sz="quarter" idx="12"/>
          </p:nvPr>
        </p:nvSpPr>
        <p:spPr/>
        <p:txBody>
          <a:bodyPr/>
          <a:lstStyle/>
          <a:p>
            <a:fld id="{C86D3E1B-2E43-4494-A31B-498F1A746B89}" type="slidenum">
              <a:rPr lang="en-NL" smtClean="0"/>
              <a:t>‹nr.›</a:t>
            </a:fld>
            <a:endParaRPr lang="en-NL"/>
          </a:p>
        </p:txBody>
      </p:sp>
    </p:spTree>
    <p:extLst>
      <p:ext uri="{BB962C8B-B14F-4D97-AF65-F5344CB8AC3E}">
        <p14:creationId xmlns:p14="http://schemas.microsoft.com/office/powerpoint/2010/main" val="1192184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660D-7FC5-3F59-5C1C-EDEA7E610532}"/>
              </a:ext>
            </a:extLst>
          </p:cNvPr>
          <p:cNvSpPr>
            <a:spLocks noGrp="1"/>
          </p:cNvSpPr>
          <p:nvPr>
            <p:ph type="title"/>
          </p:nvPr>
        </p:nvSpPr>
        <p:spPr>
          <a:xfrm>
            <a:off x="839788" y="365125"/>
            <a:ext cx="10515600" cy="1325563"/>
          </a:xfrm>
        </p:spPr>
        <p:txBody>
          <a:bodyPr/>
          <a:lstStyle/>
          <a:p>
            <a:r>
              <a:rPr lang="en-US"/>
              <a:t>Click to edit Master title style</a:t>
            </a:r>
            <a:endParaRPr lang="en-NL"/>
          </a:p>
        </p:txBody>
      </p:sp>
      <p:sp>
        <p:nvSpPr>
          <p:cNvPr id="3" name="Text Placeholder 2">
            <a:extLst>
              <a:ext uri="{FF2B5EF4-FFF2-40B4-BE49-F238E27FC236}">
                <a16:creationId xmlns:a16="http://schemas.microsoft.com/office/drawing/2014/main" id="{28C163EE-F76F-D67E-7043-E57F87F3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3965DE-4534-45B2-AE02-CEFB8BDF83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Text Placeholder 4">
            <a:extLst>
              <a:ext uri="{FF2B5EF4-FFF2-40B4-BE49-F238E27FC236}">
                <a16:creationId xmlns:a16="http://schemas.microsoft.com/office/drawing/2014/main" id="{3D8F0AF8-1912-5B22-06A4-F8D70216CF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BD9112-5721-8177-7A89-26034E7CD7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7" name="Date Placeholder 6">
            <a:extLst>
              <a:ext uri="{FF2B5EF4-FFF2-40B4-BE49-F238E27FC236}">
                <a16:creationId xmlns:a16="http://schemas.microsoft.com/office/drawing/2014/main" id="{4A307B4C-48EC-81BB-A46A-278C420D4854}"/>
              </a:ext>
            </a:extLst>
          </p:cNvPr>
          <p:cNvSpPr>
            <a:spLocks noGrp="1"/>
          </p:cNvSpPr>
          <p:nvPr>
            <p:ph type="dt" sz="half" idx="10"/>
          </p:nvPr>
        </p:nvSpPr>
        <p:spPr/>
        <p:txBody>
          <a:bodyPr/>
          <a:lstStyle/>
          <a:p>
            <a:fld id="{36E94E49-5606-491C-B376-AA6D0E46967D}" type="datetimeFigureOut">
              <a:rPr lang="en-NL" smtClean="0"/>
              <a:t>10/14/2024</a:t>
            </a:fld>
            <a:endParaRPr lang="en-NL"/>
          </a:p>
        </p:txBody>
      </p:sp>
      <p:sp>
        <p:nvSpPr>
          <p:cNvPr id="8" name="Footer Placeholder 7">
            <a:extLst>
              <a:ext uri="{FF2B5EF4-FFF2-40B4-BE49-F238E27FC236}">
                <a16:creationId xmlns:a16="http://schemas.microsoft.com/office/drawing/2014/main" id="{7AA8A677-D554-C9AB-8BA3-2C32234BBEA2}"/>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84DE33FE-D1B5-43E4-8E4E-5BF45E7BB545}"/>
              </a:ext>
            </a:extLst>
          </p:cNvPr>
          <p:cNvSpPr>
            <a:spLocks noGrp="1"/>
          </p:cNvSpPr>
          <p:nvPr>
            <p:ph type="sldNum" sz="quarter" idx="12"/>
          </p:nvPr>
        </p:nvSpPr>
        <p:spPr/>
        <p:txBody>
          <a:bodyPr/>
          <a:lstStyle/>
          <a:p>
            <a:fld id="{C86D3E1B-2E43-4494-A31B-498F1A746B89}" type="slidenum">
              <a:rPr lang="en-NL" smtClean="0"/>
              <a:t>‹nr.›</a:t>
            </a:fld>
            <a:endParaRPr lang="en-NL"/>
          </a:p>
        </p:txBody>
      </p:sp>
    </p:spTree>
    <p:extLst>
      <p:ext uri="{BB962C8B-B14F-4D97-AF65-F5344CB8AC3E}">
        <p14:creationId xmlns:p14="http://schemas.microsoft.com/office/powerpoint/2010/main" val="205164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467BE-42FE-8F42-2EAD-9A99A9AB8847}"/>
              </a:ext>
            </a:extLst>
          </p:cNvPr>
          <p:cNvSpPr>
            <a:spLocks noGrp="1"/>
          </p:cNvSpPr>
          <p:nvPr>
            <p:ph type="title"/>
          </p:nvPr>
        </p:nvSpPr>
        <p:spPr/>
        <p:txBody>
          <a:bodyPr/>
          <a:lstStyle/>
          <a:p>
            <a:r>
              <a:rPr lang="en-US"/>
              <a:t>Click to edit Master title style</a:t>
            </a:r>
            <a:endParaRPr lang="en-NL"/>
          </a:p>
        </p:txBody>
      </p:sp>
      <p:sp>
        <p:nvSpPr>
          <p:cNvPr id="3" name="Date Placeholder 2">
            <a:extLst>
              <a:ext uri="{FF2B5EF4-FFF2-40B4-BE49-F238E27FC236}">
                <a16:creationId xmlns:a16="http://schemas.microsoft.com/office/drawing/2014/main" id="{9DC2FB19-E9CF-0332-CBFC-AF3A63C19B94}"/>
              </a:ext>
            </a:extLst>
          </p:cNvPr>
          <p:cNvSpPr>
            <a:spLocks noGrp="1"/>
          </p:cNvSpPr>
          <p:nvPr>
            <p:ph type="dt" sz="half" idx="10"/>
          </p:nvPr>
        </p:nvSpPr>
        <p:spPr/>
        <p:txBody>
          <a:bodyPr/>
          <a:lstStyle/>
          <a:p>
            <a:fld id="{36E94E49-5606-491C-B376-AA6D0E46967D}" type="datetimeFigureOut">
              <a:rPr lang="en-NL" smtClean="0"/>
              <a:t>10/14/2024</a:t>
            </a:fld>
            <a:endParaRPr lang="en-NL"/>
          </a:p>
        </p:txBody>
      </p:sp>
      <p:sp>
        <p:nvSpPr>
          <p:cNvPr id="4" name="Footer Placeholder 3">
            <a:extLst>
              <a:ext uri="{FF2B5EF4-FFF2-40B4-BE49-F238E27FC236}">
                <a16:creationId xmlns:a16="http://schemas.microsoft.com/office/drawing/2014/main" id="{B635B920-D3E1-06AA-ACF3-48FC45B0AB73}"/>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99D7084E-651B-982F-4FFF-AD123933A661}"/>
              </a:ext>
            </a:extLst>
          </p:cNvPr>
          <p:cNvSpPr>
            <a:spLocks noGrp="1"/>
          </p:cNvSpPr>
          <p:nvPr>
            <p:ph type="sldNum" sz="quarter" idx="12"/>
          </p:nvPr>
        </p:nvSpPr>
        <p:spPr/>
        <p:txBody>
          <a:bodyPr/>
          <a:lstStyle/>
          <a:p>
            <a:fld id="{C86D3E1B-2E43-4494-A31B-498F1A746B89}" type="slidenum">
              <a:rPr lang="en-NL" smtClean="0"/>
              <a:t>‹nr.›</a:t>
            </a:fld>
            <a:endParaRPr lang="en-NL"/>
          </a:p>
        </p:txBody>
      </p:sp>
    </p:spTree>
    <p:extLst>
      <p:ext uri="{BB962C8B-B14F-4D97-AF65-F5344CB8AC3E}">
        <p14:creationId xmlns:p14="http://schemas.microsoft.com/office/powerpoint/2010/main" val="865872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6D7086-9E00-8888-76F2-D510E1B68ACD}"/>
              </a:ext>
            </a:extLst>
          </p:cNvPr>
          <p:cNvSpPr>
            <a:spLocks noGrp="1"/>
          </p:cNvSpPr>
          <p:nvPr>
            <p:ph type="dt" sz="half" idx="10"/>
          </p:nvPr>
        </p:nvSpPr>
        <p:spPr/>
        <p:txBody>
          <a:bodyPr/>
          <a:lstStyle/>
          <a:p>
            <a:fld id="{36E94E49-5606-491C-B376-AA6D0E46967D}" type="datetimeFigureOut">
              <a:rPr lang="en-NL" smtClean="0"/>
              <a:t>10/14/2024</a:t>
            </a:fld>
            <a:endParaRPr lang="en-NL"/>
          </a:p>
        </p:txBody>
      </p:sp>
      <p:sp>
        <p:nvSpPr>
          <p:cNvPr id="3" name="Footer Placeholder 2">
            <a:extLst>
              <a:ext uri="{FF2B5EF4-FFF2-40B4-BE49-F238E27FC236}">
                <a16:creationId xmlns:a16="http://schemas.microsoft.com/office/drawing/2014/main" id="{5E580D2E-6D5A-30A8-2091-059626DE01EF}"/>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4D1B24DD-7EE6-10D4-BD9D-84C29DE06CFB}"/>
              </a:ext>
            </a:extLst>
          </p:cNvPr>
          <p:cNvSpPr>
            <a:spLocks noGrp="1"/>
          </p:cNvSpPr>
          <p:nvPr>
            <p:ph type="sldNum" sz="quarter" idx="12"/>
          </p:nvPr>
        </p:nvSpPr>
        <p:spPr/>
        <p:txBody>
          <a:bodyPr/>
          <a:lstStyle/>
          <a:p>
            <a:fld id="{C86D3E1B-2E43-4494-A31B-498F1A746B89}" type="slidenum">
              <a:rPr lang="en-NL" smtClean="0"/>
              <a:t>‹nr.›</a:t>
            </a:fld>
            <a:endParaRPr lang="en-NL"/>
          </a:p>
        </p:txBody>
      </p:sp>
    </p:spTree>
    <p:extLst>
      <p:ext uri="{BB962C8B-B14F-4D97-AF65-F5344CB8AC3E}">
        <p14:creationId xmlns:p14="http://schemas.microsoft.com/office/powerpoint/2010/main" val="18664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E8F79-C9EA-BF70-3779-D66C818B8E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Content Placeholder 2">
            <a:extLst>
              <a:ext uri="{FF2B5EF4-FFF2-40B4-BE49-F238E27FC236}">
                <a16:creationId xmlns:a16="http://schemas.microsoft.com/office/drawing/2014/main" id="{5B3812FF-BC7A-68BD-6068-A0F68D1E74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Text Placeholder 3">
            <a:extLst>
              <a:ext uri="{FF2B5EF4-FFF2-40B4-BE49-F238E27FC236}">
                <a16:creationId xmlns:a16="http://schemas.microsoft.com/office/drawing/2014/main" id="{CD5E7D09-3FEF-591E-D481-630A63635B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2DC48B-D23A-66B9-06EF-0795A45DEA24}"/>
              </a:ext>
            </a:extLst>
          </p:cNvPr>
          <p:cNvSpPr>
            <a:spLocks noGrp="1"/>
          </p:cNvSpPr>
          <p:nvPr>
            <p:ph type="dt" sz="half" idx="10"/>
          </p:nvPr>
        </p:nvSpPr>
        <p:spPr/>
        <p:txBody>
          <a:bodyPr/>
          <a:lstStyle/>
          <a:p>
            <a:fld id="{36E94E49-5606-491C-B376-AA6D0E46967D}" type="datetimeFigureOut">
              <a:rPr lang="en-NL" smtClean="0"/>
              <a:t>10/14/2024</a:t>
            </a:fld>
            <a:endParaRPr lang="en-NL"/>
          </a:p>
        </p:txBody>
      </p:sp>
      <p:sp>
        <p:nvSpPr>
          <p:cNvPr id="6" name="Footer Placeholder 5">
            <a:extLst>
              <a:ext uri="{FF2B5EF4-FFF2-40B4-BE49-F238E27FC236}">
                <a16:creationId xmlns:a16="http://schemas.microsoft.com/office/drawing/2014/main" id="{E78F4674-299D-1F6C-8157-F2195DF6C01B}"/>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25A088A8-26AC-A5B3-468B-856EEE7FA0A8}"/>
              </a:ext>
            </a:extLst>
          </p:cNvPr>
          <p:cNvSpPr>
            <a:spLocks noGrp="1"/>
          </p:cNvSpPr>
          <p:nvPr>
            <p:ph type="sldNum" sz="quarter" idx="12"/>
          </p:nvPr>
        </p:nvSpPr>
        <p:spPr/>
        <p:txBody>
          <a:bodyPr/>
          <a:lstStyle/>
          <a:p>
            <a:fld id="{C86D3E1B-2E43-4494-A31B-498F1A746B89}" type="slidenum">
              <a:rPr lang="en-NL" smtClean="0"/>
              <a:t>‹nr.›</a:t>
            </a:fld>
            <a:endParaRPr lang="en-NL"/>
          </a:p>
        </p:txBody>
      </p:sp>
    </p:spTree>
    <p:extLst>
      <p:ext uri="{BB962C8B-B14F-4D97-AF65-F5344CB8AC3E}">
        <p14:creationId xmlns:p14="http://schemas.microsoft.com/office/powerpoint/2010/main" val="219473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6D143-2DAB-CACB-72E2-13C50AB0F6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Picture Placeholder 2">
            <a:extLst>
              <a:ext uri="{FF2B5EF4-FFF2-40B4-BE49-F238E27FC236}">
                <a16:creationId xmlns:a16="http://schemas.microsoft.com/office/drawing/2014/main" id="{91B2C960-0CF5-F9A5-4D00-61032CA5FF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E94E5224-9139-3E56-95D5-CDC0BE36E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0ED468-DAF3-5255-5C55-E2304BF3E4EA}"/>
              </a:ext>
            </a:extLst>
          </p:cNvPr>
          <p:cNvSpPr>
            <a:spLocks noGrp="1"/>
          </p:cNvSpPr>
          <p:nvPr>
            <p:ph type="dt" sz="half" idx="10"/>
          </p:nvPr>
        </p:nvSpPr>
        <p:spPr/>
        <p:txBody>
          <a:bodyPr/>
          <a:lstStyle/>
          <a:p>
            <a:fld id="{36E94E49-5606-491C-B376-AA6D0E46967D}" type="datetimeFigureOut">
              <a:rPr lang="en-NL" smtClean="0"/>
              <a:t>10/14/2024</a:t>
            </a:fld>
            <a:endParaRPr lang="en-NL"/>
          </a:p>
        </p:txBody>
      </p:sp>
      <p:sp>
        <p:nvSpPr>
          <p:cNvPr id="6" name="Footer Placeholder 5">
            <a:extLst>
              <a:ext uri="{FF2B5EF4-FFF2-40B4-BE49-F238E27FC236}">
                <a16:creationId xmlns:a16="http://schemas.microsoft.com/office/drawing/2014/main" id="{165D8983-779E-6E2A-1EB0-333B61B3B9B6}"/>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868DCAC0-B65A-3E4C-DF77-EDED7072B679}"/>
              </a:ext>
            </a:extLst>
          </p:cNvPr>
          <p:cNvSpPr>
            <a:spLocks noGrp="1"/>
          </p:cNvSpPr>
          <p:nvPr>
            <p:ph type="sldNum" sz="quarter" idx="12"/>
          </p:nvPr>
        </p:nvSpPr>
        <p:spPr/>
        <p:txBody>
          <a:bodyPr/>
          <a:lstStyle/>
          <a:p>
            <a:fld id="{C86D3E1B-2E43-4494-A31B-498F1A746B89}" type="slidenum">
              <a:rPr lang="en-NL" smtClean="0"/>
              <a:t>‹nr.›</a:t>
            </a:fld>
            <a:endParaRPr lang="en-NL"/>
          </a:p>
        </p:txBody>
      </p:sp>
    </p:spTree>
    <p:extLst>
      <p:ext uri="{BB962C8B-B14F-4D97-AF65-F5344CB8AC3E}">
        <p14:creationId xmlns:p14="http://schemas.microsoft.com/office/powerpoint/2010/main" val="293408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23000"/>
            <a:lum/>
          </a:blip>
          <a:srcRect/>
          <a:stretch>
            <a:fillRect t="-14000" b="-1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6679AE-875E-352F-F988-087204E3E8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L"/>
          </a:p>
        </p:txBody>
      </p:sp>
      <p:sp>
        <p:nvSpPr>
          <p:cNvPr id="3" name="Text Placeholder 2">
            <a:extLst>
              <a:ext uri="{FF2B5EF4-FFF2-40B4-BE49-F238E27FC236}">
                <a16:creationId xmlns:a16="http://schemas.microsoft.com/office/drawing/2014/main" id="{4A86AFC7-F71D-B9B6-F6F9-117661ACE4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BD5D2B8D-6A0F-717A-6C08-B46D15D362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4E49-5606-491C-B376-AA6D0E46967D}" type="datetimeFigureOut">
              <a:rPr lang="en-NL" smtClean="0"/>
              <a:t>10/14/2024</a:t>
            </a:fld>
            <a:endParaRPr lang="en-NL"/>
          </a:p>
        </p:txBody>
      </p:sp>
      <p:sp>
        <p:nvSpPr>
          <p:cNvPr id="5" name="Footer Placeholder 4">
            <a:extLst>
              <a:ext uri="{FF2B5EF4-FFF2-40B4-BE49-F238E27FC236}">
                <a16:creationId xmlns:a16="http://schemas.microsoft.com/office/drawing/2014/main" id="{0DF8AE0D-98AD-6315-EAD5-80AE38C420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0CCC5E40-0DC8-065C-7F3C-9BAA9843D0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D3E1B-2E43-4494-A31B-498F1A746B89}" type="slidenum">
              <a:rPr lang="en-NL" smtClean="0"/>
              <a:t>‹nr.›</a:t>
            </a:fld>
            <a:endParaRPr lang="en-NL"/>
          </a:p>
        </p:txBody>
      </p:sp>
    </p:spTree>
    <p:extLst>
      <p:ext uri="{BB962C8B-B14F-4D97-AF65-F5344CB8AC3E}">
        <p14:creationId xmlns:p14="http://schemas.microsoft.com/office/powerpoint/2010/main" val="2107888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t="-14000" b="-14000"/>
          </a:stretch>
        </a:blip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Example footer | July 2018</a:t>
            </a:r>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3330443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009CB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5.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hyperlink" Target="https://www.crd.york.ac.uk/prospero/display_record.php?RecordID=537862"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generationh.org/" TargetMode="Externa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hyperlink" Target="https://sdgs.un.org/goals" TargetMode="Externa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8.png"/><Relationship Id="rId3" Type="http://schemas.openxmlformats.org/officeDocument/2006/relationships/image" Target="../media/image25.png"/><Relationship Id="rId7" Type="http://schemas.openxmlformats.org/officeDocument/2006/relationships/image" Target="../media/image11.jpe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image" Target="../media/image14.png"/><Relationship Id="rId5" Type="http://schemas.openxmlformats.org/officeDocument/2006/relationships/image" Target="../media/image26.png"/><Relationship Id="rId10" Type="http://schemas.openxmlformats.org/officeDocument/2006/relationships/image" Target="../media/image13.png"/><Relationship Id="rId4" Type="http://schemas.openxmlformats.org/officeDocument/2006/relationships/image" Target="../media/image20.pn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9.gif"/><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004BAF84-122D-B93A-67C8-6D2146D0B6BB}"/>
              </a:ext>
            </a:extLst>
          </p:cNvPr>
          <p:cNvSpPr/>
          <p:nvPr/>
        </p:nvSpPr>
        <p:spPr>
          <a:xfrm>
            <a:off x="705" y="-4277"/>
            <a:ext cx="12191293" cy="11180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4E766B24-57A7-F75F-598C-9155A4F2DBEA}"/>
              </a:ext>
            </a:extLst>
          </p:cNvPr>
          <p:cNvSpPr/>
          <p:nvPr/>
        </p:nvSpPr>
        <p:spPr>
          <a:xfrm>
            <a:off x="-1670" y="5419793"/>
            <a:ext cx="12193669" cy="14382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inhoud 1"/>
          <p:cNvSpPr>
            <a:spLocks noGrp="1"/>
          </p:cNvSpPr>
          <p:nvPr>
            <p:ph type="subTitle" idx="1"/>
          </p:nvPr>
        </p:nvSpPr>
        <p:spPr>
          <a:xfrm>
            <a:off x="1224" y="5427374"/>
            <a:ext cx="12062201" cy="765919"/>
          </a:xfrm>
        </p:spPr>
        <p:txBody>
          <a:bodyPr vert="horz" lIns="91440" tIns="45720" rIns="91440" bIns="45720" rtlCol="0" anchor="t">
            <a:normAutofit/>
          </a:bodyPr>
          <a:lstStyle/>
          <a:p>
            <a:pPr algn="ctr"/>
            <a:r>
              <a:rPr lang="en-US" sz="2200">
                <a:latin typeface="Trebuchet MS"/>
              </a:rPr>
              <a:t>A multi-intervention project to combat unhealthy diets and physical inactivity among adolescents in Sub Saharan Africa</a:t>
            </a:r>
            <a:endParaRPr lang="nl-NL" sz="2200">
              <a:latin typeface="Trebuchet MS"/>
            </a:endParaRPr>
          </a:p>
        </p:txBody>
      </p:sp>
      <p:sp>
        <p:nvSpPr>
          <p:cNvPr id="9" name="Tijdelijke aanduiding voor voettekst 2">
            <a:extLst>
              <a:ext uri="{FF2B5EF4-FFF2-40B4-BE49-F238E27FC236}">
                <a16:creationId xmlns:a16="http://schemas.microsoft.com/office/drawing/2014/main" id="{08FFCDD0-1FED-CCE7-025F-E80EF408B260}"/>
              </a:ext>
            </a:extLst>
          </p:cNvPr>
          <p:cNvSpPr>
            <a:spLocks noGrp="1"/>
          </p:cNvSpPr>
          <p:nvPr>
            <p:ph type="ftr" sz="quarter" idx="11"/>
          </p:nvPr>
        </p:nvSpPr>
        <p:spPr>
          <a:xfrm>
            <a:off x="2068119" y="6011439"/>
            <a:ext cx="10124209" cy="365125"/>
          </a:xfrm>
        </p:spPr>
        <p:txBody>
          <a:bodyPr/>
          <a:lstStyle/>
          <a:p>
            <a:pPr algn="l">
              <a:defRPr/>
            </a:pPr>
            <a:r>
              <a:rPr lang="en-US" sz="1100">
                <a:solidFill>
                  <a:schemeClr val="tx1"/>
                </a:solidFill>
                <a:latin typeface="Trebuchet MS"/>
              </a:rPr>
              <a:t>A</a:t>
            </a:r>
            <a:r>
              <a:rPr kumimoji="0" lang="en-US" sz="1100" b="0" i="0" u="none" strike="noStrike" kern="1200" cap="none" spc="0" normalizeH="0" baseline="0" noProof="0">
                <a:ln>
                  <a:noFill/>
                </a:ln>
                <a:solidFill>
                  <a:schemeClr val="tx1"/>
                </a:solidFill>
                <a:effectLst/>
                <a:uLnTx/>
                <a:uFillTx/>
                <a:latin typeface="Trebuchet MS"/>
                <a:ea typeface="+mn-ea"/>
                <a:cs typeface="+mn-cs"/>
              </a:rPr>
              <a:t> study</a:t>
            </a:r>
            <a:r>
              <a:rPr lang="en-US" sz="1100">
                <a:solidFill>
                  <a:schemeClr val="tx1"/>
                </a:solidFill>
                <a:latin typeface="Trebuchet MS"/>
              </a:rPr>
              <a:t> </a:t>
            </a:r>
            <a:r>
              <a:rPr kumimoji="0" lang="en-US" sz="1100" b="0" i="0" u="none" strike="noStrike" kern="1200" cap="none" spc="0" normalizeH="0" baseline="0" noProof="0">
                <a:ln>
                  <a:noFill/>
                </a:ln>
                <a:solidFill>
                  <a:schemeClr val="tx1"/>
                </a:solidFill>
                <a:effectLst/>
                <a:uLnTx/>
                <a:uFillTx/>
                <a:latin typeface="Trebuchet MS"/>
                <a:ea typeface="+mn-ea"/>
                <a:cs typeface="+mn-cs"/>
              </a:rPr>
              <a:t>conducted in two urban settings representing low and high socioeconomic status in Nairobi, Kenya and Accra, Ghana</a:t>
            </a:r>
            <a:endParaRPr lang="nl-NL" sz="1100" b="0" i="0" u="none" strike="noStrike" kern="1200" cap="none" spc="0" normalizeH="0" baseline="0" noProof="0">
              <a:ln>
                <a:noFill/>
              </a:ln>
              <a:solidFill>
                <a:schemeClr val="tx1"/>
              </a:solidFill>
              <a:effectLst/>
              <a:uLnTx/>
              <a:uFillTx/>
              <a:latin typeface="Trebuchet MS"/>
            </a:endParaRPr>
          </a:p>
        </p:txBody>
      </p:sp>
      <p:pic>
        <p:nvPicPr>
          <p:cNvPr id="10" name="Afbeelding 9" descr="Loughborough University updates it's logo. Again. – Logocurio.us">
            <a:extLst>
              <a:ext uri="{FF2B5EF4-FFF2-40B4-BE49-F238E27FC236}">
                <a16:creationId xmlns:a16="http://schemas.microsoft.com/office/drawing/2014/main" id="{366916C3-1490-954B-BB71-A268E3D58803}"/>
              </a:ext>
            </a:extLst>
          </p:cNvPr>
          <p:cNvPicPr>
            <a:picLocks noChangeAspect="1"/>
          </p:cNvPicPr>
          <p:nvPr/>
        </p:nvPicPr>
        <p:blipFill rotWithShape="1">
          <a:blip r:embed="rId4"/>
          <a:srcRect l="5123" t="22761" r="4433" b="27451"/>
          <a:stretch/>
        </p:blipFill>
        <p:spPr>
          <a:xfrm>
            <a:off x="7299445" y="6355896"/>
            <a:ext cx="1553615" cy="454468"/>
          </a:xfrm>
          <a:prstGeom prst="rect">
            <a:avLst/>
          </a:prstGeom>
        </p:spPr>
      </p:pic>
      <p:pic>
        <p:nvPicPr>
          <p:cNvPr id="14" name="Afbeelding 13" descr="Sciensano | Pasteur Network">
            <a:extLst>
              <a:ext uri="{FF2B5EF4-FFF2-40B4-BE49-F238E27FC236}">
                <a16:creationId xmlns:a16="http://schemas.microsoft.com/office/drawing/2014/main" id="{48F7AE27-B89D-21CC-1915-932E0D9A4F77}"/>
              </a:ext>
            </a:extLst>
          </p:cNvPr>
          <p:cNvPicPr>
            <a:picLocks noChangeAspect="1"/>
          </p:cNvPicPr>
          <p:nvPr/>
        </p:nvPicPr>
        <p:blipFill rotWithShape="1">
          <a:blip r:embed="rId5"/>
          <a:srcRect l="7697" t="28000" r="7060" b="24000"/>
          <a:stretch/>
        </p:blipFill>
        <p:spPr>
          <a:xfrm>
            <a:off x="3459664" y="6400486"/>
            <a:ext cx="1593697" cy="461728"/>
          </a:xfrm>
          <a:prstGeom prst="rect">
            <a:avLst/>
          </a:prstGeom>
        </p:spPr>
      </p:pic>
      <p:pic>
        <p:nvPicPr>
          <p:cNvPr id="15" name="Afbeelding 14" descr="University of Ghana - The DocEnhance Website">
            <a:extLst>
              <a:ext uri="{FF2B5EF4-FFF2-40B4-BE49-F238E27FC236}">
                <a16:creationId xmlns:a16="http://schemas.microsoft.com/office/drawing/2014/main" id="{6A1D14CF-C5C5-F17D-C5D0-247AA7EA8195}"/>
              </a:ext>
            </a:extLst>
          </p:cNvPr>
          <p:cNvPicPr>
            <a:picLocks noChangeAspect="1"/>
          </p:cNvPicPr>
          <p:nvPr/>
        </p:nvPicPr>
        <p:blipFill>
          <a:blip r:embed="rId6"/>
          <a:stretch>
            <a:fillRect/>
          </a:stretch>
        </p:blipFill>
        <p:spPr>
          <a:xfrm>
            <a:off x="-1832" y="6194410"/>
            <a:ext cx="1556906" cy="703396"/>
          </a:xfrm>
          <a:prstGeom prst="rect">
            <a:avLst/>
          </a:prstGeom>
        </p:spPr>
      </p:pic>
      <p:pic>
        <p:nvPicPr>
          <p:cNvPr id="17" name="Afbeelding 16" descr="APHRC - African Population and Health Research Center - APHRC %">
            <a:extLst>
              <a:ext uri="{FF2B5EF4-FFF2-40B4-BE49-F238E27FC236}">
                <a16:creationId xmlns:a16="http://schemas.microsoft.com/office/drawing/2014/main" id="{94AF01A5-D1F4-D6C5-BD7A-459325FF7BE9}"/>
              </a:ext>
            </a:extLst>
          </p:cNvPr>
          <p:cNvPicPr>
            <a:picLocks noChangeAspect="1"/>
          </p:cNvPicPr>
          <p:nvPr/>
        </p:nvPicPr>
        <p:blipFill>
          <a:blip r:embed="rId7"/>
          <a:stretch>
            <a:fillRect/>
          </a:stretch>
        </p:blipFill>
        <p:spPr>
          <a:xfrm>
            <a:off x="1398758" y="6365990"/>
            <a:ext cx="2145721" cy="467579"/>
          </a:xfrm>
          <a:prstGeom prst="rect">
            <a:avLst/>
          </a:prstGeom>
        </p:spPr>
      </p:pic>
      <p:sp>
        <p:nvSpPr>
          <p:cNvPr id="3" name="Tekstvak 2">
            <a:extLst>
              <a:ext uri="{FF2B5EF4-FFF2-40B4-BE49-F238E27FC236}">
                <a16:creationId xmlns:a16="http://schemas.microsoft.com/office/drawing/2014/main" id="{EB046EBE-B455-0EBD-1E62-B4FEEC4463CA}"/>
              </a:ext>
            </a:extLst>
          </p:cNvPr>
          <p:cNvSpPr txBox="1"/>
          <p:nvPr/>
        </p:nvSpPr>
        <p:spPr>
          <a:xfrm>
            <a:off x="3050453" y="195696"/>
            <a:ext cx="6560628" cy="707886"/>
          </a:xfrm>
          <a:prstGeom prst="rect">
            <a:avLst/>
          </a:prstGeom>
          <a:noFill/>
        </p:spPr>
        <p:txBody>
          <a:bodyPr wrap="square" lIns="91440" tIns="45720" rIns="91440" bIns="45720" rtlCol="0" anchor="t">
            <a:spAutoFit/>
          </a:bodyPr>
          <a:lstStyle/>
          <a:p>
            <a:r>
              <a:rPr lang="nl-NL" sz="4000" b="1">
                <a:solidFill>
                  <a:schemeClr val="accent6">
                    <a:lumMod val="75000"/>
                  </a:schemeClr>
                </a:solidFill>
                <a:latin typeface="Trebuchet MS"/>
              </a:rPr>
              <a:t>The </a:t>
            </a:r>
            <a:r>
              <a:rPr lang="nl-NL" sz="4000" b="1" err="1">
                <a:solidFill>
                  <a:schemeClr val="accent6">
                    <a:lumMod val="75000"/>
                  </a:schemeClr>
                </a:solidFill>
                <a:latin typeface="Trebuchet MS"/>
              </a:rPr>
              <a:t>Generation</a:t>
            </a:r>
            <a:r>
              <a:rPr lang="nl-NL" sz="4000" b="1">
                <a:solidFill>
                  <a:schemeClr val="accent6">
                    <a:lumMod val="75000"/>
                  </a:schemeClr>
                </a:solidFill>
                <a:latin typeface="Trebuchet MS"/>
              </a:rPr>
              <a:t> H Project</a:t>
            </a:r>
            <a:endParaRPr lang="nl-NL" sz="4000" b="1">
              <a:solidFill>
                <a:schemeClr val="accent6">
                  <a:lumMod val="75000"/>
                </a:schemeClr>
              </a:solidFill>
              <a:latin typeface="Trebuchet MS"/>
              <a:cs typeface="Calibri"/>
            </a:endParaRPr>
          </a:p>
        </p:txBody>
      </p:sp>
      <p:pic>
        <p:nvPicPr>
          <p:cNvPr id="18" name="Afbeelding 17" descr="Corporate identity - Vrije Universiteit Amsterdam">
            <a:extLst>
              <a:ext uri="{FF2B5EF4-FFF2-40B4-BE49-F238E27FC236}">
                <a16:creationId xmlns:a16="http://schemas.microsoft.com/office/drawing/2014/main" id="{8C8E7F63-99F7-BC3C-B672-670B78BACB3F}"/>
              </a:ext>
            </a:extLst>
          </p:cNvPr>
          <p:cNvPicPr>
            <a:picLocks noChangeAspect="1"/>
          </p:cNvPicPr>
          <p:nvPr/>
        </p:nvPicPr>
        <p:blipFill rotWithShape="1">
          <a:blip r:embed="rId8"/>
          <a:srcRect l="4520" t="1689" r="5650" b="6019"/>
          <a:stretch/>
        </p:blipFill>
        <p:spPr>
          <a:xfrm>
            <a:off x="8852353" y="6371549"/>
            <a:ext cx="1526987" cy="420854"/>
          </a:xfrm>
          <a:prstGeom prst="rect">
            <a:avLst/>
          </a:prstGeom>
        </p:spPr>
      </p:pic>
      <p:pic>
        <p:nvPicPr>
          <p:cNvPr id="13" name="Afbeelding 12" descr="Afbeelding met tekst, Lettertype, logo, Graphics&#10;&#10;Automatisch gegenereerde beschrijving">
            <a:extLst>
              <a:ext uri="{FF2B5EF4-FFF2-40B4-BE49-F238E27FC236}">
                <a16:creationId xmlns:a16="http://schemas.microsoft.com/office/drawing/2014/main" id="{B47A14E4-1B61-BDB5-BE57-BA6059E624A9}"/>
              </a:ext>
            </a:extLst>
          </p:cNvPr>
          <p:cNvPicPr>
            <a:picLocks noChangeAspect="1"/>
          </p:cNvPicPr>
          <p:nvPr/>
        </p:nvPicPr>
        <p:blipFill rotWithShape="1">
          <a:blip r:embed="rId9"/>
          <a:srcRect l="2811" t="28482" r="4418" b="33118"/>
          <a:stretch/>
        </p:blipFill>
        <p:spPr>
          <a:xfrm>
            <a:off x="4983216" y="6365990"/>
            <a:ext cx="2235370" cy="490421"/>
          </a:xfrm>
          <a:prstGeom prst="rect">
            <a:avLst/>
          </a:prstGeom>
        </p:spPr>
      </p:pic>
      <p:pic>
        <p:nvPicPr>
          <p:cNvPr id="21" name="Afbeelding 20" descr="Image ">
            <a:extLst>
              <a:ext uri="{FF2B5EF4-FFF2-40B4-BE49-F238E27FC236}">
                <a16:creationId xmlns:a16="http://schemas.microsoft.com/office/drawing/2014/main" id="{2FBE9D3D-8220-7E71-A6F7-8A9067B1F508}"/>
              </a:ext>
            </a:extLst>
          </p:cNvPr>
          <p:cNvPicPr>
            <a:picLocks noChangeAspect="1"/>
          </p:cNvPicPr>
          <p:nvPr/>
        </p:nvPicPr>
        <p:blipFill>
          <a:blip r:embed="rId10"/>
          <a:stretch>
            <a:fillRect/>
          </a:stretch>
        </p:blipFill>
        <p:spPr>
          <a:xfrm>
            <a:off x="10377428" y="6255332"/>
            <a:ext cx="1700033" cy="559082"/>
          </a:xfrm>
          <a:prstGeom prst="rect">
            <a:avLst/>
          </a:prstGeom>
        </p:spPr>
      </p:pic>
      <p:sp>
        <p:nvSpPr>
          <p:cNvPr id="4" name="Rechthoek 3">
            <a:extLst>
              <a:ext uri="{FF2B5EF4-FFF2-40B4-BE49-F238E27FC236}">
                <a16:creationId xmlns:a16="http://schemas.microsoft.com/office/drawing/2014/main" id="{11BFDAF0-5892-965E-8E08-13CFD2A3A341}"/>
              </a:ext>
            </a:extLst>
          </p:cNvPr>
          <p:cNvSpPr/>
          <p:nvPr/>
        </p:nvSpPr>
        <p:spPr>
          <a:xfrm>
            <a:off x="7108785" y="6327493"/>
            <a:ext cx="212202" cy="1543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4615C606-5A7F-01B0-BD80-EC211C4F1F59}"/>
              </a:ext>
            </a:extLst>
          </p:cNvPr>
          <p:cNvSpPr/>
          <p:nvPr/>
        </p:nvSpPr>
        <p:spPr>
          <a:xfrm>
            <a:off x="7108784" y="6713315"/>
            <a:ext cx="192911" cy="964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descr="Eu Logo - European Union, HD Png Download - vhv">
            <a:extLst>
              <a:ext uri="{FF2B5EF4-FFF2-40B4-BE49-F238E27FC236}">
                <a16:creationId xmlns:a16="http://schemas.microsoft.com/office/drawing/2014/main" id="{EAE99752-0B38-DD61-BDFF-C4F999181E59}"/>
              </a:ext>
            </a:extLst>
          </p:cNvPr>
          <p:cNvPicPr>
            <a:picLocks noChangeAspect="1"/>
          </p:cNvPicPr>
          <p:nvPr/>
        </p:nvPicPr>
        <p:blipFill rotWithShape="1">
          <a:blip r:embed="rId11"/>
          <a:srcRect l="29861" t="11450" r="30556" b="28244"/>
          <a:stretch/>
        </p:blipFill>
        <p:spPr>
          <a:xfrm>
            <a:off x="10728160" y="24327"/>
            <a:ext cx="1055517" cy="819486"/>
          </a:xfrm>
          <a:prstGeom prst="rect">
            <a:avLst/>
          </a:prstGeom>
        </p:spPr>
      </p:pic>
      <p:sp>
        <p:nvSpPr>
          <p:cNvPr id="7" name="Tekstvak 6">
            <a:extLst>
              <a:ext uri="{FF2B5EF4-FFF2-40B4-BE49-F238E27FC236}">
                <a16:creationId xmlns:a16="http://schemas.microsoft.com/office/drawing/2014/main" id="{D08ACE4E-DAE0-6309-7718-39548EEE25DF}"/>
              </a:ext>
            </a:extLst>
          </p:cNvPr>
          <p:cNvSpPr txBox="1"/>
          <p:nvPr/>
        </p:nvSpPr>
        <p:spPr>
          <a:xfrm>
            <a:off x="10293884" y="837856"/>
            <a:ext cx="227647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b="1" err="1">
                <a:solidFill>
                  <a:schemeClr val="accent1">
                    <a:lumMod val="75000"/>
                  </a:schemeClr>
                </a:solidFill>
                <a:cs typeface="Calibri"/>
              </a:rPr>
              <a:t>Funded</a:t>
            </a:r>
            <a:r>
              <a:rPr lang="nl-NL" sz="1200" b="1">
                <a:solidFill>
                  <a:schemeClr val="accent1">
                    <a:lumMod val="75000"/>
                  </a:schemeClr>
                </a:solidFill>
                <a:cs typeface="Calibri"/>
              </a:rPr>
              <a:t> </a:t>
            </a:r>
            <a:r>
              <a:rPr lang="nl-NL" sz="1200" b="1" err="1">
                <a:solidFill>
                  <a:schemeClr val="accent1">
                    <a:lumMod val="75000"/>
                  </a:schemeClr>
                </a:solidFill>
                <a:cs typeface="Calibri"/>
              </a:rPr>
              <a:t>by</a:t>
            </a:r>
            <a:r>
              <a:rPr lang="nl-NL" sz="1200" b="1">
                <a:solidFill>
                  <a:schemeClr val="accent1">
                    <a:lumMod val="75000"/>
                  </a:schemeClr>
                </a:solidFill>
                <a:cs typeface="Calibri"/>
              </a:rPr>
              <a:t> European Union</a:t>
            </a:r>
            <a:endParaRPr lang="nl-NL" sz="1200" b="1">
              <a:solidFill>
                <a:schemeClr val="accent1">
                  <a:lumMod val="75000"/>
                </a:schemeClr>
              </a:solidFill>
              <a:ea typeface="Calibri"/>
              <a:cs typeface="Calibri"/>
            </a:endParaRPr>
          </a:p>
        </p:txBody>
      </p:sp>
      <p:pic>
        <p:nvPicPr>
          <p:cNvPr id="16" name="Afbeelding 15" descr="Afbeelding met Lettertype, tekst, symbool, logo&#10;&#10;Automatisch gegenereerde beschrijving">
            <a:extLst>
              <a:ext uri="{FF2B5EF4-FFF2-40B4-BE49-F238E27FC236}">
                <a16:creationId xmlns:a16="http://schemas.microsoft.com/office/drawing/2014/main" id="{723BC099-B132-5FA1-C6CD-F21678554660}"/>
              </a:ext>
            </a:extLst>
          </p:cNvPr>
          <p:cNvPicPr>
            <a:picLocks noChangeAspect="1"/>
          </p:cNvPicPr>
          <p:nvPr/>
        </p:nvPicPr>
        <p:blipFill>
          <a:blip r:embed="rId12"/>
          <a:srcRect r="2613" b="1120"/>
          <a:stretch/>
        </p:blipFill>
        <p:spPr>
          <a:xfrm>
            <a:off x="79623" y="21220"/>
            <a:ext cx="1313542" cy="1058015"/>
          </a:xfrm>
          <a:prstGeom prst="rect">
            <a:avLst/>
          </a:prstGeom>
        </p:spPr>
      </p:pic>
    </p:spTree>
    <p:extLst>
      <p:ext uri="{BB962C8B-B14F-4D97-AF65-F5344CB8AC3E}">
        <p14:creationId xmlns:p14="http://schemas.microsoft.com/office/powerpoint/2010/main" val="2177760208"/>
      </p:ext>
    </p:extLst>
  </p:cSld>
  <p:clrMapOvr>
    <a:masterClrMapping/>
  </p:clrMapOvr>
  <mc:AlternateContent xmlns:mc="http://schemas.openxmlformats.org/markup-compatibility/2006" xmlns:p14="http://schemas.microsoft.com/office/powerpoint/2010/main">
    <mc:Choice Requires="p14">
      <p:transition spd="med" p14:dur="700" advTm="10290">
        <p:fade/>
      </p:transition>
    </mc:Choice>
    <mc:Fallback xmlns="">
      <p:transition spd="med" advTm="1029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06849" y="806526"/>
            <a:ext cx="3169564" cy="1020658"/>
          </a:xfrm>
        </p:spPr>
        <p:txBody>
          <a:bodyPr/>
          <a:lstStyle/>
          <a:p>
            <a:r>
              <a:rPr lang="en-US" sz="4000">
                <a:solidFill>
                  <a:schemeClr val="accent6">
                    <a:lumMod val="50000"/>
                  </a:schemeClr>
                </a:solidFill>
                <a:latin typeface="Trebuchet MS" panose="020B0603020202020204" pitchFamily="34" charset="0"/>
                <a:ea typeface="Calibri" panose="020F0502020204030204" pitchFamily="34" charset="0"/>
                <a:cs typeface="Calibri" panose="020F0502020204030204" pitchFamily="34" charset="0"/>
              </a:rPr>
              <a:t>Sample size</a:t>
            </a:r>
          </a:p>
        </p:txBody>
      </p:sp>
      <p:sp>
        <p:nvSpPr>
          <p:cNvPr id="7" name="Content Placeholder 2"/>
          <p:cNvSpPr txBox="1">
            <a:spLocks/>
          </p:cNvSpPr>
          <p:nvPr/>
        </p:nvSpPr>
        <p:spPr>
          <a:xfrm>
            <a:off x="516600" y="1716354"/>
            <a:ext cx="11532627" cy="4657244"/>
          </a:xfrm>
          <a:prstGeom prst="rect">
            <a:avLst/>
          </a:prstGeom>
        </p:spPr>
        <p:txBody>
          <a:bodyPr vert="horz" lIns="121807" tIns="60904" rIns="121807" bIns="60904"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spcBef>
                <a:spcPct val="15000"/>
              </a:spcBef>
              <a:spcAft>
                <a:spcPct val="15000"/>
              </a:spcAft>
              <a:buFont typeface="+mj-lt"/>
              <a:buAutoNum type="arabicPeriod"/>
            </a:pPr>
            <a:endParaRPr lang="en-GB" sz="2398">
              <a:latin typeface="Arial Narrow" panose="020B0606020202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38183762"/>
              </p:ext>
            </p:extLst>
          </p:nvPr>
        </p:nvGraphicFramePr>
        <p:xfrm>
          <a:off x="756782" y="2163722"/>
          <a:ext cx="10323162" cy="2509272"/>
        </p:xfrm>
        <a:graphic>
          <a:graphicData uri="http://schemas.openxmlformats.org/drawingml/2006/table">
            <a:tbl>
              <a:tblPr firstRow="1" bandRow="1">
                <a:tableStyleId>{10A1B5D5-9B99-4C35-A422-299274C87663}</a:tableStyleId>
              </a:tblPr>
              <a:tblGrid>
                <a:gridCol w="3375511">
                  <a:extLst>
                    <a:ext uri="{9D8B030D-6E8A-4147-A177-3AD203B41FA5}">
                      <a16:colId xmlns:a16="http://schemas.microsoft.com/office/drawing/2014/main" val="3051664803"/>
                    </a:ext>
                  </a:extLst>
                </a:gridCol>
                <a:gridCol w="2031859">
                  <a:extLst>
                    <a:ext uri="{9D8B030D-6E8A-4147-A177-3AD203B41FA5}">
                      <a16:colId xmlns:a16="http://schemas.microsoft.com/office/drawing/2014/main" val="3218678295"/>
                    </a:ext>
                  </a:extLst>
                </a:gridCol>
                <a:gridCol w="1868001">
                  <a:extLst>
                    <a:ext uri="{9D8B030D-6E8A-4147-A177-3AD203B41FA5}">
                      <a16:colId xmlns:a16="http://schemas.microsoft.com/office/drawing/2014/main" val="3882070232"/>
                    </a:ext>
                  </a:extLst>
                </a:gridCol>
                <a:gridCol w="1410546">
                  <a:extLst>
                    <a:ext uri="{9D8B030D-6E8A-4147-A177-3AD203B41FA5}">
                      <a16:colId xmlns:a16="http://schemas.microsoft.com/office/drawing/2014/main" val="491917865"/>
                    </a:ext>
                  </a:extLst>
                </a:gridCol>
                <a:gridCol w="1637245">
                  <a:extLst>
                    <a:ext uri="{9D8B030D-6E8A-4147-A177-3AD203B41FA5}">
                      <a16:colId xmlns:a16="http://schemas.microsoft.com/office/drawing/2014/main" val="2502052804"/>
                    </a:ext>
                  </a:extLst>
                </a:gridCol>
              </a:tblGrid>
              <a:tr h="527831">
                <a:tc>
                  <a:txBody>
                    <a:bodyPr/>
                    <a:lstStyle/>
                    <a:p>
                      <a:r>
                        <a:rPr lang="en-GB" sz="2700"/>
                        <a:t>Outcome</a:t>
                      </a:r>
                      <a:r>
                        <a:rPr lang="en-GB" sz="2700" baseline="0"/>
                        <a:t> </a:t>
                      </a:r>
                      <a:endParaRPr lang="en-GB" sz="2700"/>
                    </a:p>
                  </a:txBody>
                  <a:tcPr marL="121807" marR="121807" marT="60904" marB="60904"/>
                </a:tc>
                <a:tc>
                  <a:txBody>
                    <a:bodyPr/>
                    <a:lstStyle/>
                    <a:p>
                      <a:r>
                        <a:rPr lang="en-GB" sz="1900"/>
                        <a:t>Baseline</a:t>
                      </a:r>
                    </a:p>
                  </a:txBody>
                  <a:tcPr marL="121807" marR="121807" marT="60904" marB="60904"/>
                </a:tc>
                <a:tc>
                  <a:txBody>
                    <a:bodyPr/>
                    <a:lstStyle/>
                    <a:p>
                      <a:r>
                        <a:rPr lang="en-GB" sz="1900"/>
                        <a:t>End-line</a:t>
                      </a:r>
                    </a:p>
                  </a:txBody>
                  <a:tcPr marL="121807" marR="121807" marT="60904" marB="60904"/>
                </a:tc>
                <a:tc>
                  <a:txBody>
                    <a:bodyPr/>
                    <a:lstStyle/>
                    <a:p>
                      <a:r>
                        <a:rPr lang="en-GB" sz="1900"/>
                        <a:t>Change</a:t>
                      </a:r>
                    </a:p>
                  </a:txBody>
                  <a:tcPr marL="121807" marR="121807" marT="60904" marB="60904"/>
                </a:tc>
                <a:tc>
                  <a:txBody>
                    <a:bodyPr/>
                    <a:lstStyle/>
                    <a:p>
                      <a:r>
                        <a:rPr lang="en-GB" sz="1900"/>
                        <a:t>Sample</a:t>
                      </a:r>
                      <a:r>
                        <a:rPr lang="en-GB" sz="1900" baseline="0"/>
                        <a:t> size </a:t>
                      </a:r>
                      <a:endParaRPr lang="en-GB" sz="1900"/>
                    </a:p>
                  </a:txBody>
                  <a:tcPr marL="121807" marR="121807" marT="60904" marB="60904"/>
                </a:tc>
                <a:extLst>
                  <a:ext uri="{0D108BD9-81ED-4DB2-BD59-A6C34878D82A}">
                    <a16:rowId xmlns:a16="http://schemas.microsoft.com/office/drawing/2014/main" val="2656748693"/>
                  </a:ext>
                </a:extLst>
              </a:tr>
              <a:tr h="493996">
                <a:tc>
                  <a:txBody>
                    <a:bodyPr/>
                    <a:lstStyle/>
                    <a:p>
                      <a:r>
                        <a:rPr lang="en-GB" sz="1600"/>
                        <a:t>Fruit consumption</a:t>
                      </a:r>
                    </a:p>
                  </a:txBody>
                  <a:tcPr marL="121807" marR="121807" marT="60904" marB="60904"/>
                </a:tc>
                <a:tc>
                  <a:txBody>
                    <a:bodyPr/>
                    <a:lstStyle/>
                    <a:p>
                      <a:r>
                        <a:rPr lang="en-GB" sz="1600"/>
                        <a:t>28.8%</a:t>
                      </a:r>
                    </a:p>
                  </a:txBody>
                  <a:tcPr marL="121807" marR="121807" marT="60904" marB="60904"/>
                </a:tc>
                <a:tc>
                  <a:txBody>
                    <a:bodyPr/>
                    <a:lstStyle/>
                    <a:p>
                      <a:r>
                        <a:rPr lang="en-GB" sz="1600"/>
                        <a:t>36.1%</a:t>
                      </a:r>
                    </a:p>
                  </a:txBody>
                  <a:tcPr marL="121807" marR="121807" marT="60904" marB="60904"/>
                </a:tc>
                <a:tc>
                  <a:txBody>
                    <a:bodyPr/>
                    <a:lstStyle/>
                    <a:p>
                      <a:r>
                        <a:rPr lang="en-GB" sz="1600"/>
                        <a:t>25.3%</a:t>
                      </a:r>
                    </a:p>
                  </a:txBody>
                  <a:tcPr marL="121807" marR="121807" marT="60904" marB="60904"/>
                </a:tc>
                <a:tc>
                  <a:txBody>
                    <a:bodyPr/>
                    <a:lstStyle/>
                    <a:p>
                      <a:r>
                        <a:rPr lang="en-GB" sz="1600"/>
                        <a:t>2130</a:t>
                      </a:r>
                    </a:p>
                  </a:txBody>
                  <a:tcPr marL="121807" marR="121807" marT="60904" marB="60904"/>
                </a:tc>
                <a:extLst>
                  <a:ext uri="{0D108BD9-81ED-4DB2-BD59-A6C34878D82A}">
                    <a16:rowId xmlns:a16="http://schemas.microsoft.com/office/drawing/2014/main" val="140594881"/>
                  </a:ext>
                </a:extLst>
              </a:tr>
              <a:tr h="493996">
                <a:tc>
                  <a:txBody>
                    <a:bodyPr/>
                    <a:lstStyle/>
                    <a:p>
                      <a:r>
                        <a:rPr lang="en-GB" sz="1600"/>
                        <a:t>Veg consumption</a:t>
                      </a:r>
                    </a:p>
                  </a:txBody>
                  <a:tcPr marL="121807" marR="121807" marT="60904" marB="60904"/>
                </a:tc>
                <a:tc>
                  <a:txBody>
                    <a:bodyPr/>
                    <a:lstStyle/>
                    <a:p>
                      <a:r>
                        <a:rPr lang="en-GB" sz="1600"/>
                        <a:t>2.7%</a:t>
                      </a:r>
                    </a:p>
                  </a:txBody>
                  <a:tcPr marL="121807" marR="121807" marT="60904" marB="60904"/>
                </a:tc>
                <a:tc>
                  <a:txBody>
                    <a:bodyPr/>
                    <a:lstStyle/>
                    <a:p>
                      <a:r>
                        <a:rPr lang="en-GB" sz="1600"/>
                        <a:t>6.3%</a:t>
                      </a:r>
                    </a:p>
                  </a:txBody>
                  <a:tcPr marL="121807" marR="121807" marT="60904" marB="60904"/>
                </a:tc>
                <a:tc>
                  <a:txBody>
                    <a:bodyPr/>
                    <a:lstStyle/>
                    <a:p>
                      <a:r>
                        <a:rPr lang="en-GB" sz="1600"/>
                        <a:t>113%</a:t>
                      </a:r>
                    </a:p>
                  </a:txBody>
                  <a:tcPr marL="121807" marR="121807" marT="60904" marB="60904"/>
                </a:tc>
                <a:tc>
                  <a:txBody>
                    <a:bodyPr/>
                    <a:lstStyle/>
                    <a:p>
                      <a:r>
                        <a:rPr lang="en-GB" sz="1600"/>
                        <a:t>1717</a:t>
                      </a:r>
                    </a:p>
                  </a:txBody>
                  <a:tcPr marL="121807" marR="121807" marT="60904" marB="60904"/>
                </a:tc>
                <a:extLst>
                  <a:ext uri="{0D108BD9-81ED-4DB2-BD59-A6C34878D82A}">
                    <a16:rowId xmlns:a16="http://schemas.microsoft.com/office/drawing/2014/main" val="92158279"/>
                  </a:ext>
                </a:extLst>
              </a:tr>
              <a:tr h="493996">
                <a:tc>
                  <a:txBody>
                    <a:bodyPr/>
                    <a:lstStyle/>
                    <a:p>
                      <a:r>
                        <a:rPr lang="en-GB" sz="1600"/>
                        <a:t>SSB</a:t>
                      </a:r>
                      <a:r>
                        <a:rPr lang="en-GB" sz="1600" baseline="0"/>
                        <a:t> consumption</a:t>
                      </a:r>
                      <a:endParaRPr lang="en-GB" sz="1600"/>
                    </a:p>
                  </a:txBody>
                  <a:tcPr marL="121807" marR="121807" marT="60904" marB="60904"/>
                </a:tc>
                <a:tc>
                  <a:txBody>
                    <a:bodyPr/>
                    <a:lstStyle/>
                    <a:p>
                      <a:r>
                        <a:rPr lang="en-GB" sz="1600"/>
                        <a:t>22.5%</a:t>
                      </a:r>
                    </a:p>
                  </a:txBody>
                  <a:tcPr marL="121807" marR="121807" marT="60904" marB="60904"/>
                </a:tc>
                <a:tc>
                  <a:txBody>
                    <a:bodyPr/>
                    <a:lstStyle/>
                    <a:p>
                      <a:r>
                        <a:rPr lang="en-GB" sz="1600"/>
                        <a:t>14.3%</a:t>
                      </a:r>
                    </a:p>
                  </a:txBody>
                  <a:tcPr marL="121807" marR="121807" marT="60904" marB="60904"/>
                </a:tc>
                <a:tc>
                  <a:txBody>
                    <a:bodyPr/>
                    <a:lstStyle/>
                    <a:p>
                      <a:r>
                        <a:rPr lang="en-GB" sz="1600"/>
                        <a:t>36.4%</a:t>
                      </a:r>
                    </a:p>
                  </a:txBody>
                  <a:tcPr marL="121807" marR="121807" marT="60904" marB="60904"/>
                </a:tc>
                <a:tc>
                  <a:txBody>
                    <a:bodyPr/>
                    <a:lstStyle/>
                    <a:p>
                      <a:r>
                        <a:rPr lang="en-GB" sz="1600"/>
                        <a:t>1155</a:t>
                      </a:r>
                    </a:p>
                  </a:txBody>
                  <a:tcPr marL="121807" marR="121807" marT="60904" marB="60904"/>
                </a:tc>
                <a:extLst>
                  <a:ext uri="{0D108BD9-81ED-4DB2-BD59-A6C34878D82A}">
                    <a16:rowId xmlns:a16="http://schemas.microsoft.com/office/drawing/2014/main" val="2236429638"/>
                  </a:ext>
                </a:extLst>
              </a:tr>
              <a:tr h="493996">
                <a:tc>
                  <a:txBody>
                    <a:bodyPr/>
                    <a:lstStyle/>
                    <a:p>
                      <a:r>
                        <a:rPr lang="en-GB" sz="1600"/>
                        <a:t>Physical</a:t>
                      </a:r>
                      <a:r>
                        <a:rPr lang="en-GB" sz="1600" baseline="0"/>
                        <a:t> Activity</a:t>
                      </a:r>
                      <a:endParaRPr lang="en-GB" sz="1600"/>
                    </a:p>
                  </a:txBody>
                  <a:tcPr marL="121807" marR="121807" marT="60904" marB="60904"/>
                </a:tc>
                <a:tc>
                  <a:txBody>
                    <a:bodyPr/>
                    <a:lstStyle/>
                    <a:p>
                      <a:r>
                        <a:rPr lang="en-GB" sz="1600"/>
                        <a:t>38.7%</a:t>
                      </a:r>
                    </a:p>
                  </a:txBody>
                  <a:tcPr marL="121807" marR="121807" marT="60904" marB="60904"/>
                </a:tc>
                <a:tc>
                  <a:txBody>
                    <a:bodyPr/>
                    <a:lstStyle/>
                    <a:p>
                      <a:r>
                        <a:rPr lang="en-GB" sz="1600"/>
                        <a:t>53.0%</a:t>
                      </a:r>
                    </a:p>
                  </a:txBody>
                  <a:tcPr marL="121807" marR="121807" marT="60904" marB="60904"/>
                </a:tc>
                <a:tc>
                  <a:txBody>
                    <a:bodyPr/>
                    <a:lstStyle/>
                    <a:p>
                      <a:r>
                        <a:rPr lang="en-GB" sz="1600"/>
                        <a:t>36.8%</a:t>
                      </a:r>
                    </a:p>
                  </a:txBody>
                  <a:tcPr marL="121807" marR="121807" marT="60904" marB="60904"/>
                </a:tc>
                <a:tc>
                  <a:txBody>
                    <a:bodyPr/>
                    <a:lstStyle/>
                    <a:p>
                      <a:r>
                        <a:rPr lang="en-GB" sz="1600"/>
                        <a:t>630</a:t>
                      </a:r>
                    </a:p>
                  </a:txBody>
                  <a:tcPr marL="121807" marR="121807" marT="60904" marB="60904"/>
                </a:tc>
                <a:extLst>
                  <a:ext uri="{0D108BD9-81ED-4DB2-BD59-A6C34878D82A}">
                    <a16:rowId xmlns:a16="http://schemas.microsoft.com/office/drawing/2014/main" val="2893087623"/>
                  </a:ext>
                </a:extLst>
              </a:tr>
            </a:tbl>
          </a:graphicData>
        </a:graphic>
      </p:graphicFrame>
      <p:sp>
        <p:nvSpPr>
          <p:cNvPr id="9" name="TextBox 8"/>
          <p:cNvSpPr txBox="1"/>
          <p:nvPr/>
        </p:nvSpPr>
        <p:spPr>
          <a:xfrm>
            <a:off x="705411" y="4668946"/>
            <a:ext cx="10908894" cy="338554"/>
          </a:xfrm>
          <a:prstGeom prst="rect">
            <a:avLst/>
          </a:prstGeom>
          <a:noFill/>
        </p:spPr>
        <p:txBody>
          <a:bodyPr wrap="square" lIns="91440" tIns="45720" rIns="91440" bIns="45720" rtlCol="0" anchor="t">
            <a:spAutoFit/>
          </a:bodyPr>
          <a:lstStyle/>
          <a:p>
            <a:r>
              <a:rPr lang="en-GB" sz="1600"/>
              <a:t>Assumptions based on a study in Eldoret, Kenya, sample size adjusted for design effect 1.5, correlation pre- and post,0.3, attrition </a:t>
            </a:r>
            <a:endParaRPr lang="en-GB" sz="1600">
              <a:ea typeface="Calibri"/>
              <a:cs typeface="Calibri"/>
            </a:endParaRPr>
          </a:p>
        </p:txBody>
      </p:sp>
      <p:pic>
        <p:nvPicPr>
          <p:cNvPr id="3" name="Picture 19" descr="Afbeelding met symbool, Lettertype, logo, Graphics&#10;&#10;Automatisch gegenereerde beschrijving">
            <a:extLst>
              <a:ext uri="{FF2B5EF4-FFF2-40B4-BE49-F238E27FC236}">
                <a16:creationId xmlns:a16="http://schemas.microsoft.com/office/drawing/2014/main" id="{AE9F512D-C943-0551-F63C-0588489BA12D}"/>
              </a:ext>
            </a:extLst>
          </p:cNvPr>
          <p:cNvPicPr>
            <a:picLocks noChangeAspect="1"/>
          </p:cNvPicPr>
          <p:nvPr/>
        </p:nvPicPr>
        <p:blipFill>
          <a:blip r:embed="rId3"/>
          <a:stretch>
            <a:fillRect/>
          </a:stretch>
        </p:blipFill>
        <p:spPr>
          <a:xfrm>
            <a:off x="171704" y="149641"/>
            <a:ext cx="1174755" cy="995402"/>
          </a:xfrm>
          <a:prstGeom prst="rect">
            <a:avLst/>
          </a:prstGeom>
        </p:spPr>
      </p:pic>
      <p:pic>
        <p:nvPicPr>
          <p:cNvPr id="4" name="Afbeelding 3" descr="Eu Logo - European Union, HD Png Download - vhv">
            <a:extLst>
              <a:ext uri="{FF2B5EF4-FFF2-40B4-BE49-F238E27FC236}">
                <a16:creationId xmlns:a16="http://schemas.microsoft.com/office/drawing/2014/main" id="{04533AC4-5DC9-4C72-F98B-7C85823F67D9}"/>
              </a:ext>
            </a:extLst>
          </p:cNvPr>
          <p:cNvPicPr>
            <a:picLocks noChangeAspect="1"/>
          </p:cNvPicPr>
          <p:nvPr/>
        </p:nvPicPr>
        <p:blipFill rotWithShape="1">
          <a:blip r:embed="rId4"/>
          <a:srcRect l="29861" t="11450" r="30556" b="28244"/>
          <a:stretch/>
        </p:blipFill>
        <p:spPr>
          <a:xfrm>
            <a:off x="10875650" y="36316"/>
            <a:ext cx="741656" cy="516343"/>
          </a:xfrm>
          <a:prstGeom prst="rect">
            <a:avLst/>
          </a:prstGeom>
        </p:spPr>
      </p:pic>
      <p:sp>
        <p:nvSpPr>
          <p:cNvPr id="5" name="Tekstvak 4">
            <a:extLst>
              <a:ext uri="{FF2B5EF4-FFF2-40B4-BE49-F238E27FC236}">
                <a16:creationId xmlns:a16="http://schemas.microsoft.com/office/drawing/2014/main" id="{FE564323-C2D9-96B7-BFBA-DBFD594E963B}"/>
              </a:ext>
            </a:extLst>
          </p:cNvPr>
          <p:cNvSpPr txBox="1"/>
          <p:nvPr/>
        </p:nvSpPr>
        <p:spPr>
          <a:xfrm>
            <a:off x="10265088" y="552659"/>
            <a:ext cx="290732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100" b="1" err="1">
                <a:solidFill>
                  <a:schemeClr val="accent1">
                    <a:lumMod val="75000"/>
                  </a:schemeClr>
                </a:solidFill>
                <a:cs typeface="Calibri"/>
              </a:rPr>
              <a:t>Funded</a:t>
            </a:r>
            <a:r>
              <a:rPr lang="nl-NL" sz="1100" b="1">
                <a:solidFill>
                  <a:schemeClr val="accent1">
                    <a:lumMod val="75000"/>
                  </a:schemeClr>
                </a:solidFill>
                <a:cs typeface="Calibri"/>
              </a:rPr>
              <a:t> </a:t>
            </a:r>
            <a:r>
              <a:rPr lang="nl-NL" sz="1100" b="1" err="1">
                <a:solidFill>
                  <a:schemeClr val="accent1">
                    <a:lumMod val="75000"/>
                  </a:schemeClr>
                </a:solidFill>
                <a:cs typeface="Calibri"/>
              </a:rPr>
              <a:t>by</a:t>
            </a:r>
            <a:r>
              <a:rPr lang="nl-NL" sz="1100" b="1">
                <a:solidFill>
                  <a:schemeClr val="accent1">
                    <a:lumMod val="75000"/>
                  </a:schemeClr>
                </a:solidFill>
                <a:cs typeface="Calibri"/>
              </a:rPr>
              <a:t> European Union</a:t>
            </a:r>
          </a:p>
        </p:txBody>
      </p:sp>
    </p:spTree>
    <p:extLst>
      <p:ext uri="{BB962C8B-B14F-4D97-AF65-F5344CB8AC3E}">
        <p14:creationId xmlns:p14="http://schemas.microsoft.com/office/powerpoint/2010/main" val="2025712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06929" y="1889743"/>
            <a:ext cx="1522114" cy="638998"/>
          </a:xfrm>
        </p:spPr>
        <p:txBody>
          <a:bodyPr/>
          <a:lstStyle/>
          <a:p>
            <a:r>
              <a:rPr lang="en-GB" sz="2400">
                <a:solidFill>
                  <a:schemeClr val="accent6">
                    <a:lumMod val="50000"/>
                  </a:schemeClr>
                </a:solidFill>
                <a:latin typeface="Trebuchet MS"/>
                <a:ea typeface="Calibri"/>
                <a:cs typeface="Calibri"/>
              </a:rPr>
              <a:t>High SES</a:t>
            </a:r>
            <a:endParaRPr lang="en-GB" sz="2400" i="1">
              <a:solidFill>
                <a:schemeClr val="accent6">
                  <a:lumMod val="50000"/>
                </a:schemeClr>
              </a:solidFill>
              <a:latin typeface="Trebuchet MS" panose="020B0703020202090204" pitchFamily="34" charset="0"/>
            </a:endParaRPr>
          </a:p>
        </p:txBody>
      </p:sp>
      <p:pic>
        <p:nvPicPr>
          <p:cNvPr id="6" name="Picture 5"/>
          <p:cNvPicPr>
            <a:picLocks noChangeAspect="1"/>
          </p:cNvPicPr>
          <p:nvPr/>
        </p:nvPicPr>
        <p:blipFill rotWithShape="1">
          <a:blip r:embed="rId3"/>
          <a:srcRect l="-571" t="37205" r="-1711" b="32114"/>
          <a:stretch/>
        </p:blipFill>
        <p:spPr>
          <a:xfrm>
            <a:off x="497000" y="2578192"/>
            <a:ext cx="5446643" cy="3369998"/>
          </a:xfrm>
          <a:prstGeom prst="rect">
            <a:avLst/>
          </a:prstGeom>
        </p:spPr>
      </p:pic>
      <p:sp>
        <p:nvSpPr>
          <p:cNvPr id="7" name="Rectangle 6"/>
          <p:cNvSpPr/>
          <p:nvPr/>
        </p:nvSpPr>
        <p:spPr>
          <a:xfrm>
            <a:off x="7949483" y="6047092"/>
            <a:ext cx="1963383" cy="377026"/>
          </a:xfrm>
          <a:prstGeom prst="rect">
            <a:avLst/>
          </a:prstGeom>
        </p:spPr>
        <p:txBody>
          <a:bodyPr wrap="square" lIns="91440" tIns="45720" rIns="91440" bIns="45720" anchor="t">
            <a:spAutoFit/>
          </a:bodyPr>
          <a:lstStyle/>
          <a:p>
            <a:r>
              <a:rPr lang="en-GB" sz="1850" err="1"/>
              <a:t>Kibra</a:t>
            </a:r>
            <a:r>
              <a:rPr lang="en-GB" sz="1850"/>
              <a:t> (Nairobi)</a:t>
            </a:r>
          </a:p>
        </p:txBody>
      </p:sp>
      <p:pic>
        <p:nvPicPr>
          <p:cNvPr id="10" name="Picture 9"/>
          <p:cNvPicPr>
            <a:picLocks noChangeAspect="1"/>
          </p:cNvPicPr>
          <p:nvPr/>
        </p:nvPicPr>
        <p:blipFill>
          <a:blip r:embed="rId4"/>
          <a:stretch>
            <a:fillRect/>
          </a:stretch>
        </p:blipFill>
        <p:spPr>
          <a:xfrm>
            <a:off x="6049290" y="2578192"/>
            <a:ext cx="5112528" cy="3404037"/>
          </a:xfrm>
          <a:prstGeom prst="rect">
            <a:avLst/>
          </a:prstGeom>
        </p:spPr>
      </p:pic>
      <p:sp>
        <p:nvSpPr>
          <p:cNvPr id="11" name="Rectangle 10"/>
          <p:cNvSpPr/>
          <p:nvPr/>
        </p:nvSpPr>
        <p:spPr>
          <a:xfrm>
            <a:off x="2036628" y="6047092"/>
            <a:ext cx="2640603" cy="377026"/>
          </a:xfrm>
          <a:prstGeom prst="rect">
            <a:avLst/>
          </a:prstGeom>
        </p:spPr>
        <p:txBody>
          <a:bodyPr wrap="square" lIns="91440" tIns="45720" rIns="91440" bIns="45720" anchor="t">
            <a:spAutoFit/>
          </a:bodyPr>
          <a:lstStyle/>
          <a:p>
            <a:r>
              <a:rPr lang="en-GB" sz="1850" err="1"/>
              <a:t>Buruburu</a:t>
            </a:r>
            <a:r>
              <a:rPr lang="en-GB" sz="1850"/>
              <a:t> (Nairobi) </a:t>
            </a:r>
            <a:endParaRPr lang="nl-NL"/>
          </a:p>
        </p:txBody>
      </p:sp>
      <p:sp>
        <p:nvSpPr>
          <p:cNvPr id="3" name="Title 1">
            <a:extLst>
              <a:ext uri="{FF2B5EF4-FFF2-40B4-BE49-F238E27FC236}">
                <a16:creationId xmlns:a16="http://schemas.microsoft.com/office/drawing/2014/main" id="{C2994033-DFB1-5B5C-DDAF-26F8738E677F}"/>
              </a:ext>
            </a:extLst>
          </p:cNvPr>
          <p:cNvSpPr txBox="1">
            <a:spLocks/>
          </p:cNvSpPr>
          <p:nvPr/>
        </p:nvSpPr>
        <p:spPr>
          <a:xfrm>
            <a:off x="3085983" y="166751"/>
            <a:ext cx="5731584" cy="101506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328" b="1" i="0" kern="1200" baseline="0">
                <a:solidFill>
                  <a:srgbClr val="78C149"/>
                </a:solidFill>
                <a:latin typeface="Calibri" charset="0"/>
                <a:ea typeface="Calibri" charset="0"/>
                <a:cs typeface="Calibri" charset="0"/>
              </a:defRPr>
            </a:lvl1pPr>
          </a:lstStyle>
          <a:p>
            <a:r>
              <a:rPr lang="en-GB" sz="4000">
                <a:solidFill>
                  <a:schemeClr val="accent6">
                    <a:lumMod val="50000"/>
                  </a:schemeClr>
                </a:solidFill>
                <a:latin typeface="Trebuchet MS"/>
                <a:ea typeface="Calibri"/>
                <a:cs typeface="Calibri"/>
              </a:rPr>
              <a:t>Study location - </a:t>
            </a:r>
            <a:r>
              <a:rPr lang="en-GB" sz="4000" i="1">
                <a:solidFill>
                  <a:schemeClr val="accent6">
                    <a:lumMod val="50000"/>
                  </a:schemeClr>
                </a:solidFill>
                <a:latin typeface="Trebuchet MS"/>
                <a:ea typeface="Calibri"/>
                <a:cs typeface="Calibri"/>
              </a:rPr>
              <a:t>Kenya</a:t>
            </a:r>
            <a:endParaRPr lang="en-GB" sz="4000" i="1">
              <a:solidFill>
                <a:schemeClr val="accent6">
                  <a:lumMod val="50000"/>
                </a:schemeClr>
              </a:solidFill>
              <a:latin typeface="Trebuchet MS" panose="020B0703020202090204" pitchFamily="34" charset="0"/>
            </a:endParaRPr>
          </a:p>
        </p:txBody>
      </p:sp>
      <p:sp>
        <p:nvSpPr>
          <p:cNvPr id="4" name="Title 1">
            <a:extLst>
              <a:ext uri="{FF2B5EF4-FFF2-40B4-BE49-F238E27FC236}">
                <a16:creationId xmlns:a16="http://schemas.microsoft.com/office/drawing/2014/main" id="{3D4727A4-493F-49D6-D55E-5B52C283DF5E}"/>
              </a:ext>
            </a:extLst>
          </p:cNvPr>
          <p:cNvSpPr txBox="1">
            <a:spLocks/>
          </p:cNvSpPr>
          <p:nvPr/>
        </p:nvSpPr>
        <p:spPr>
          <a:xfrm>
            <a:off x="7947997" y="1937243"/>
            <a:ext cx="1522114" cy="63899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328" b="1" i="0" kern="1200" baseline="0">
                <a:solidFill>
                  <a:srgbClr val="78C149"/>
                </a:solidFill>
                <a:latin typeface="Calibri" charset="0"/>
                <a:ea typeface="Calibri" charset="0"/>
                <a:cs typeface="Calibri" charset="0"/>
              </a:defRPr>
            </a:lvl1pPr>
          </a:lstStyle>
          <a:p>
            <a:r>
              <a:rPr lang="en-GB" sz="2400">
                <a:solidFill>
                  <a:schemeClr val="accent6">
                    <a:lumMod val="50000"/>
                  </a:schemeClr>
                </a:solidFill>
                <a:latin typeface="Trebuchet MS"/>
                <a:ea typeface="Calibri"/>
                <a:cs typeface="Calibri"/>
              </a:rPr>
              <a:t>Low SES </a:t>
            </a:r>
            <a:endParaRPr lang="en-GB" sz="2400" i="1">
              <a:solidFill>
                <a:schemeClr val="accent6">
                  <a:lumMod val="50000"/>
                </a:schemeClr>
              </a:solidFill>
              <a:latin typeface="Trebuchet MS" panose="020B0703020202090204" pitchFamily="34" charset="0"/>
            </a:endParaRPr>
          </a:p>
        </p:txBody>
      </p:sp>
      <p:pic>
        <p:nvPicPr>
          <p:cNvPr id="5" name="Picture 19" descr="Afbeelding met symbool, Lettertype, logo, Graphics&#10;&#10;Automatisch gegenereerde beschrijving">
            <a:extLst>
              <a:ext uri="{FF2B5EF4-FFF2-40B4-BE49-F238E27FC236}">
                <a16:creationId xmlns:a16="http://schemas.microsoft.com/office/drawing/2014/main" id="{4BBBE051-8EB2-D8C0-7A81-8A5500F02A93}"/>
              </a:ext>
            </a:extLst>
          </p:cNvPr>
          <p:cNvPicPr>
            <a:picLocks noChangeAspect="1"/>
          </p:cNvPicPr>
          <p:nvPr/>
        </p:nvPicPr>
        <p:blipFill>
          <a:blip r:embed="rId5"/>
          <a:stretch>
            <a:fillRect/>
          </a:stretch>
        </p:blipFill>
        <p:spPr>
          <a:xfrm>
            <a:off x="171704" y="149641"/>
            <a:ext cx="1174755" cy="995402"/>
          </a:xfrm>
          <a:prstGeom prst="rect">
            <a:avLst/>
          </a:prstGeom>
        </p:spPr>
      </p:pic>
      <p:pic>
        <p:nvPicPr>
          <p:cNvPr id="8" name="Afbeelding 7" descr="Eu Logo - European Union, HD Png Download - vhv">
            <a:extLst>
              <a:ext uri="{FF2B5EF4-FFF2-40B4-BE49-F238E27FC236}">
                <a16:creationId xmlns:a16="http://schemas.microsoft.com/office/drawing/2014/main" id="{254C3021-1BCC-B96A-F57B-25859619112F}"/>
              </a:ext>
            </a:extLst>
          </p:cNvPr>
          <p:cNvPicPr>
            <a:picLocks noChangeAspect="1"/>
          </p:cNvPicPr>
          <p:nvPr/>
        </p:nvPicPr>
        <p:blipFill rotWithShape="1">
          <a:blip r:embed="rId6"/>
          <a:srcRect l="29861" t="11450" r="30556" b="28244"/>
          <a:stretch/>
        </p:blipFill>
        <p:spPr>
          <a:xfrm>
            <a:off x="10875650" y="36316"/>
            <a:ext cx="741656" cy="516343"/>
          </a:xfrm>
          <a:prstGeom prst="rect">
            <a:avLst/>
          </a:prstGeom>
        </p:spPr>
      </p:pic>
      <p:sp>
        <p:nvSpPr>
          <p:cNvPr id="9" name="Tekstvak 8">
            <a:extLst>
              <a:ext uri="{FF2B5EF4-FFF2-40B4-BE49-F238E27FC236}">
                <a16:creationId xmlns:a16="http://schemas.microsoft.com/office/drawing/2014/main" id="{63A71383-3EF3-1A7F-C965-18F3556E60D3}"/>
              </a:ext>
            </a:extLst>
          </p:cNvPr>
          <p:cNvSpPr txBox="1"/>
          <p:nvPr/>
        </p:nvSpPr>
        <p:spPr>
          <a:xfrm>
            <a:off x="10265088" y="552659"/>
            <a:ext cx="290732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100" b="1" err="1">
                <a:solidFill>
                  <a:schemeClr val="accent1">
                    <a:lumMod val="75000"/>
                  </a:schemeClr>
                </a:solidFill>
                <a:cs typeface="Calibri"/>
              </a:rPr>
              <a:t>Funded</a:t>
            </a:r>
            <a:r>
              <a:rPr lang="nl-NL" sz="1100" b="1">
                <a:solidFill>
                  <a:schemeClr val="accent1">
                    <a:lumMod val="75000"/>
                  </a:schemeClr>
                </a:solidFill>
                <a:cs typeface="Calibri"/>
              </a:rPr>
              <a:t> </a:t>
            </a:r>
            <a:r>
              <a:rPr lang="nl-NL" sz="1100" b="1" err="1">
                <a:solidFill>
                  <a:schemeClr val="accent1">
                    <a:lumMod val="75000"/>
                  </a:schemeClr>
                </a:solidFill>
                <a:cs typeface="Calibri"/>
              </a:rPr>
              <a:t>by</a:t>
            </a:r>
            <a:r>
              <a:rPr lang="nl-NL" sz="1100" b="1">
                <a:solidFill>
                  <a:schemeClr val="accent1">
                    <a:lumMod val="75000"/>
                  </a:schemeClr>
                </a:solidFill>
                <a:cs typeface="Calibri"/>
              </a:rPr>
              <a:t> European Union</a:t>
            </a:r>
          </a:p>
        </p:txBody>
      </p:sp>
    </p:spTree>
    <p:extLst>
      <p:ext uri="{BB962C8B-B14F-4D97-AF65-F5344CB8AC3E}">
        <p14:creationId xmlns:p14="http://schemas.microsoft.com/office/powerpoint/2010/main" val="1458717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9" descr="Afbeelding met symbool, Lettertype, logo, Graphics&#10;&#10;Automatisch gegenereerde beschrijving">
            <a:extLst>
              <a:ext uri="{FF2B5EF4-FFF2-40B4-BE49-F238E27FC236}">
                <a16:creationId xmlns:a16="http://schemas.microsoft.com/office/drawing/2014/main" id="{83A2ED3E-F464-8B6F-0122-86A54F3AC264}"/>
              </a:ext>
            </a:extLst>
          </p:cNvPr>
          <p:cNvPicPr>
            <a:picLocks noChangeAspect="1"/>
          </p:cNvPicPr>
          <p:nvPr/>
        </p:nvPicPr>
        <p:blipFill>
          <a:blip r:embed="rId2"/>
          <a:stretch>
            <a:fillRect/>
          </a:stretch>
        </p:blipFill>
        <p:spPr>
          <a:xfrm>
            <a:off x="171704" y="149641"/>
            <a:ext cx="1174755" cy="995402"/>
          </a:xfrm>
          <a:prstGeom prst="rect">
            <a:avLst/>
          </a:prstGeom>
        </p:spPr>
      </p:pic>
      <p:pic>
        <p:nvPicPr>
          <p:cNvPr id="7" name="Afbeelding 6" descr="Eu Logo - European Union, HD Png Download - vhv">
            <a:extLst>
              <a:ext uri="{FF2B5EF4-FFF2-40B4-BE49-F238E27FC236}">
                <a16:creationId xmlns:a16="http://schemas.microsoft.com/office/drawing/2014/main" id="{3380E45B-0055-3E35-9B22-B673AC5ED037}"/>
              </a:ext>
            </a:extLst>
          </p:cNvPr>
          <p:cNvPicPr>
            <a:picLocks noChangeAspect="1"/>
          </p:cNvPicPr>
          <p:nvPr/>
        </p:nvPicPr>
        <p:blipFill rotWithShape="1">
          <a:blip r:embed="rId3"/>
          <a:srcRect l="29861" t="11450" r="30556" b="28244"/>
          <a:stretch/>
        </p:blipFill>
        <p:spPr>
          <a:xfrm>
            <a:off x="10875650" y="36316"/>
            <a:ext cx="741656" cy="516343"/>
          </a:xfrm>
          <a:prstGeom prst="rect">
            <a:avLst/>
          </a:prstGeom>
        </p:spPr>
      </p:pic>
      <p:sp>
        <p:nvSpPr>
          <p:cNvPr id="8" name="Tekstvak 7">
            <a:extLst>
              <a:ext uri="{FF2B5EF4-FFF2-40B4-BE49-F238E27FC236}">
                <a16:creationId xmlns:a16="http://schemas.microsoft.com/office/drawing/2014/main" id="{7A7054C0-A13E-BC46-4109-154BC8A8ABD6}"/>
              </a:ext>
            </a:extLst>
          </p:cNvPr>
          <p:cNvSpPr txBox="1"/>
          <p:nvPr/>
        </p:nvSpPr>
        <p:spPr>
          <a:xfrm>
            <a:off x="10265088" y="552659"/>
            <a:ext cx="290732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100" b="1" err="1">
                <a:solidFill>
                  <a:schemeClr val="accent1">
                    <a:lumMod val="75000"/>
                  </a:schemeClr>
                </a:solidFill>
                <a:cs typeface="Calibri"/>
              </a:rPr>
              <a:t>Funded</a:t>
            </a:r>
            <a:r>
              <a:rPr lang="nl-NL" sz="1100" b="1">
                <a:solidFill>
                  <a:schemeClr val="accent1">
                    <a:lumMod val="75000"/>
                  </a:schemeClr>
                </a:solidFill>
                <a:cs typeface="Calibri"/>
              </a:rPr>
              <a:t> </a:t>
            </a:r>
            <a:r>
              <a:rPr lang="nl-NL" sz="1100" b="1" err="1">
                <a:solidFill>
                  <a:schemeClr val="accent1">
                    <a:lumMod val="75000"/>
                  </a:schemeClr>
                </a:solidFill>
                <a:cs typeface="Calibri"/>
              </a:rPr>
              <a:t>by</a:t>
            </a:r>
            <a:r>
              <a:rPr lang="nl-NL" sz="1100" b="1">
                <a:solidFill>
                  <a:schemeClr val="accent1">
                    <a:lumMod val="75000"/>
                  </a:schemeClr>
                </a:solidFill>
                <a:cs typeface="Calibri"/>
              </a:rPr>
              <a:t> European Union</a:t>
            </a:r>
          </a:p>
        </p:txBody>
      </p:sp>
      <p:sp>
        <p:nvSpPr>
          <p:cNvPr id="9" name="Title 1">
            <a:extLst>
              <a:ext uri="{FF2B5EF4-FFF2-40B4-BE49-F238E27FC236}">
                <a16:creationId xmlns:a16="http://schemas.microsoft.com/office/drawing/2014/main" id="{B5AD5175-95C7-8693-7C37-F90672067A9A}"/>
              </a:ext>
            </a:extLst>
          </p:cNvPr>
          <p:cNvSpPr txBox="1">
            <a:spLocks/>
          </p:cNvSpPr>
          <p:nvPr/>
        </p:nvSpPr>
        <p:spPr>
          <a:xfrm>
            <a:off x="2684388" y="249129"/>
            <a:ext cx="5731584" cy="101506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328" b="1" i="0" kern="1200" baseline="0">
                <a:solidFill>
                  <a:srgbClr val="78C149"/>
                </a:solidFill>
                <a:latin typeface="Calibri" charset="0"/>
                <a:ea typeface="Calibri" charset="0"/>
                <a:cs typeface="Calibri" charset="0"/>
              </a:defRPr>
            </a:lvl1pPr>
          </a:lstStyle>
          <a:p>
            <a:r>
              <a:rPr lang="en-GB" sz="4000">
                <a:solidFill>
                  <a:schemeClr val="accent6">
                    <a:lumMod val="50000"/>
                  </a:schemeClr>
                </a:solidFill>
                <a:latin typeface="Trebuchet MS"/>
                <a:ea typeface="Calibri"/>
                <a:cs typeface="Calibri"/>
              </a:rPr>
              <a:t>Study location - </a:t>
            </a:r>
            <a:r>
              <a:rPr lang="en-GB" sz="4000" i="1">
                <a:solidFill>
                  <a:schemeClr val="accent6">
                    <a:lumMod val="50000"/>
                  </a:schemeClr>
                </a:solidFill>
                <a:latin typeface="Trebuchet MS"/>
                <a:ea typeface="Calibri"/>
                <a:cs typeface="Calibri"/>
              </a:rPr>
              <a:t>Ghana</a:t>
            </a:r>
            <a:endParaRPr lang="en-GB" sz="4000" i="1">
              <a:solidFill>
                <a:schemeClr val="accent6">
                  <a:lumMod val="50000"/>
                </a:schemeClr>
              </a:solidFill>
              <a:latin typeface="Trebuchet MS" panose="020B0703020202090204" pitchFamily="34" charset="0"/>
            </a:endParaRPr>
          </a:p>
        </p:txBody>
      </p:sp>
      <p:sp>
        <p:nvSpPr>
          <p:cNvPr id="10" name="Title 1">
            <a:extLst>
              <a:ext uri="{FF2B5EF4-FFF2-40B4-BE49-F238E27FC236}">
                <a16:creationId xmlns:a16="http://schemas.microsoft.com/office/drawing/2014/main" id="{87044BC9-BFB4-D905-E4EE-AA233C9D3DEF}"/>
              </a:ext>
            </a:extLst>
          </p:cNvPr>
          <p:cNvSpPr>
            <a:spLocks noGrp="1"/>
          </p:cNvSpPr>
          <p:nvPr>
            <p:ph type="title"/>
          </p:nvPr>
        </p:nvSpPr>
        <p:spPr>
          <a:xfrm>
            <a:off x="2845435" y="1722228"/>
            <a:ext cx="1522114" cy="638998"/>
          </a:xfrm>
        </p:spPr>
        <p:txBody>
          <a:bodyPr/>
          <a:lstStyle/>
          <a:p>
            <a:r>
              <a:rPr lang="en-GB" sz="2400">
                <a:solidFill>
                  <a:schemeClr val="accent6">
                    <a:lumMod val="50000"/>
                  </a:schemeClr>
                </a:solidFill>
                <a:latin typeface="Trebuchet MS"/>
                <a:ea typeface="Calibri"/>
                <a:cs typeface="Calibri"/>
              </a:rPr>
              <a:t>High SES</a:t>
            </a:r>
            <a:endParaRPr lang="en-GB" sz="2400" i="1">
              <a:solidFill>
                <a:schemeClr val="accent6">
                  <a:lumMod val="50000"/>
                </a:schemeClr>
              </a:solidFill>
              <a:latin typeface="Trebuchet MS" panose="020B0703020202090204" pitchFamily="34" charset="0"/>
            </a:endParaRPr>
          </a:p>
        </p:txBody>
      </p:sp>
      <p:sp>
        <p:nvSpPr>
          <p:cNvPr id="11" name="Title 1">
            <a:extLst>
              <a:ext uri="{FF2B5EF4-FFF2-40B4-BE49-F238E27FC236}">
                <a16:creationId xmlns:a16="http://schemas.microsoft.com/office/drawing/2014/main" id="{A8F267E5-54A7-2540-32C4-F7B823DC0E0F}"/>
              </a:ext>
            </a:extLst>
          </p:cNvPr>
          <p:cNvSpPr txBox="1">
            <a:spLocks/>
          </p:cNvSpPr>
          <p:nvPr/>
        </p:nvSpPr>
        <p:spPr>
          <a:xfrm>
            <a:off x="7904191" y="1722227"/>
            <a:ext cx="1522114" cy="51609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328" b="1" i="0" kern="1200" baseline="0">
                <a:solidFill>
                  <a:srgbClr val="78C149"/>
                </a:solidFill>
                <a:latin typeface="Calibri" charset="0"/>
                <a:ea typeface="Calibri" charset="0"/>
                <a:cs typeface="Calibri" charset="0"/>
              </a:defRPr>
            </a:lvl1pPr>
          </a:lstStyle>
          <a:p>
            <a:r>
              <a:rPr lang="en-GB" sz="2400">
                <a:solidFill>
                  <a:schemeClr val="accent6">
                    <a:lumMod val="50000"/>
                  </a:schemeClr>
                </a:solidFill>
                <a:latin typeface="Trebuchet MS"/>
                <a:ea typeface="Calibri"/>
                <a:cs typeface="Calibri"/>
              </a:rPr>
              <a:t>Low SES </a:t>
            </a:r>
            <a:endParaRPr lang="en-GB" sz="2400" i="1">
              <a:solidFill>
                <a:schemeClr val="accent6">
                  <a:lumMod val="50000"/>
                </a:schemeClr>
              </a:solidFill>
              <a:latin typeface="Trebuchet MS" panose="020B0703020202090204" pitchFamily="34" charset="0"/>
            </a:endParaRPr>
          </a:p>
        </p:txBody>
      </p:sp>
      <p:sp>
        <p:nvSpPr>
          <p:cNvPr id="13" name="Tekstvak 12">
            <a:extLst>
              <a:ext uri="{FF2B5EF4-FFF2-40B4-BE49-F238E27FC236}">
                <a16:creationId xmlns:a16="http://schemas.microsoft.com/office/drawing/2014/main" id="{570641E6-05B7-540F-F602-E40CD8C0E558}"/>
              </a:ext>
            </a:extLst>
          </p:cNvPr>
          <p:cNvSpPr txBox="1"/>
          <p:nvPr/>
        </p:nvSpPr>
        <p:spPr>
          <a:xfrm>
            <a:off x="2654472" y="5543954"/>
            <a:ext cx="1996888" cy="369332"/>
          </a:xfrm>
          <a:prstGeom prst="rect">
            <a:avLst/>
          </a:prstGeom>
          <a:noFill/>
        </p:spPr>
        <p:txBody>
          <a:bodyPr wrap="square" lIns="91440" tIns="45720" rIns="91440" bIns="45720" anchor="t">
            <a:spAutoFit/>
          </a:bodyPr>
          <a:lstStyle/>
          <a:p>
            <a:r>
              <a:rPr lang="nl-NL" dirty="0" err="1">
                <a:latin typeface="Trebuchet MS"/>
                <a:ea typeface="Calibri"/>
                <a:cs typeface="Calibri"/>
              </a:rPr>
              <a:t>Ayawaso</a:t>
            </a:r>
            <a:r>
              <a:rPr lang="nl-NL" dirty="0">
                <a:latin typeface="Trebuchet MS"/>
                <a:ea typeface="Calibri"/>
                <a:cs typeface="Calibri"/>
              </a:rPr>
              <a:t> west </a:t>
            </a:r>
            <a:endParaRPr lang="nl-NL" dirty="0"/>
          </a:p>
        </p:txBody>
      </p:sp>
      <p:sp>
        <p:nvSpPr>
          <p:cNvPr id="15" name="Tekstvak 14">
            <a:extLst>
              <a:ext uri="{FF2B5EF4-FFF2-40B4-BE49-F238E27FC236}">
                <a16:creationId xmlns:a16="http://schemas.microsoft.com/office/drawing/2014/main" id="{894FD031-AB05-569F-7CCD-9B4B45F644C8}"/>
              </a:ext>
            </a:extLst>
          </p:cNvPr>
          <p:cNvSpPr txBox="1"/>
          <p:nvPr/>
        </p:nvSpPr>
        <p:spPr>
          <a:xfrm>
            <a:off x="8094308" y="5555860"/>
            <a:ext cx="2167218" cy="369332"/>
          </a:xfrm>
          <a:prstGeom prst="rect">
            <a:avLst/>
          </a:prstGeom>
          <a:noFill/>
        </p:spPr>
        <p:txBody>
          <a:bodyPr wrap="square" lIns="91440" tIns="45720" rIns="91440" bIns="45720" anchor="t">
            <a:spAutoFit/>
          </a:bodyPr>
          <a:lstStyle/>
          <a:p>
            <a:r>
              <a:rPr lang="nl-NL"/>
              <a:t>Ga East</a:t>
            </a:r>
          </a:p>
        </p:txBody>
      </p:sp>
      <p:pic>
        <p:nvPicPr>
          <p:cNvPr id="1028" name="Picture 4" descr="Accra - Wikipedia">
            <a:extLst>
              <a:ext uri="{FF2B5EF4-FFF2-40B4-BE49-F238E27FC236}">
                <a16:creationId xmlns:a16="http://schemas.microsoft.com/office/drawing/2014/main" id="{32876734-5933-188A-1D85-EA735182E0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2361226"/>
            <a:ext cx="4257830" cy="3182728"/>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descr="Afbeelding met tekst, kaart, diagram, atlas&#10;&#10;Automatisch gegenereerde beschrijving">
            <a:extLst>
              <a:ext uri="{FF2B5EF4-FFF2-40B4-BE49-F238E27FC236}">
                <a16:creationId xmlns:a16="http://schemas.microsoft.com/office/drawing/2014/main" id="{C50A545A-E3BF-30D7-AE6A-32FFB21A96E1}"/>
              </a:ext>
            </a:extLst>
          </p:cNvPr>
          <p:cNvPicPr>
            <a:picLocks noChangeAspect="1"/>
          </p:cNvPicPr>
          <p:nvPr/>
        </p:nvPicPr>
        <p:blipFill>
          <a:blip r:embed="rId5"/>
          <a:stretch>
            <a:fillRect/>
          </a:stretch>
        </p:blipFill>
        <p:spPr>
          <a:xfrm>
            <a:off x="6347060" y="2358496"/>
            <a:ext cx="5170546" cy="3185231"/>
          </a:xfrm>
          <a:prstGeom prst="rect">
            <a:avLst/>
          </a:prstGeom>
        </p:spPr>
      </p:pic>
    </p:spTree>
    <p:extLst>
      <p:ext uri="{BB962C8B-B14F-4D97-AF65-F5344CB8AC3E}">
        <p14:creationId xmlns:p14="http://schemas.microsoft.com/office/powerpoint/2010/main" val="215927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57960B1-05EC-BA09-C452-1A31820C8C2B}"/>
              </a:ext>
            </a:extLst>
          </p:cNvPr>
          <p:cNvSpPr>
            <a:spLocks noGrp="1"/>
          </p:cNvSpPr>
          <p:nvPr>
            <p:ph sz="half" idx="2"/>
          </p:nvPr>
        </p:nvSpPr>
        <p:spPr/>
        <p:txBody>
          <a:bodyPr/>
          <a:lstStyle/>
          <a:p>
            <a:endParaRPr lang="nl-NL"/>
          </a:p>
          <a:p>
            <a:endParaRPr lang="nl-NL"/>
          </a:p>
        </p:txBody>
      </p:sp>
      <p:sp>
        <p:nvSpPr>
          <p:cNvPr id="4" name="Tekstvak 3">
            <a:extLst>
              <a:ext uri="{FF2B5EF4-FFF2-40B4-BE49-F238E27FC236}">
                <a16:creationId xmlns:a16="http://schemas.microsoft.com/office/drawing/2014/main" id="{C369ABFC-A416-4A90-B45A-9EFAAF10C269}"/>
              </a:ext>
            </a:extLst>
          </p:cNvPr>
          <p:cNvSpPr txBox="1"/>
          <p:nvPr/>
        </p:nvSpPr>
        <p:spPr>
          <a:xfrm>
            <a:off x="-1712" y="1802187"/>
            <a:ext cx="5251884" cy="1200329"/>
          </a:xfrm>
          <a:prstGeom prst="rect">
            <a:avLst/>
          </a:prstGeom>
          <a:noFill/>
        </p:spPr>
        <p:txBody>
          <a:bodyPr wrap="square" lIns="91440" tIns="45720" rIns="91440" bIns="45720" rtlCol="0" anchor="t">
            <a:spAutoFit/>
          </a:bodyPr>
          <a:lstStyle/>
          <a:p>
            <a:r>
              <a:rPr lang="en-US" sz="3600" b="1">
                <a:solidFill>
                  <a:schemeClr val="accent6">
                    <a:lumMod val="50000"/>
                  </a:schemeClr>
                </a:solidFill>
              </a:rPr>
              <a:t>Time frame &amp;</a:t>
            </a:r>
          </a:p>
          <a:p>
            <a:r>
              <a:rPr lang="en-US" sz="3600" b="1">
                <a:solidFill>
                  <a:schemeClr val="accent6">
                    <a:lumMod val="50000"/>
                  </a:schemeClr>
                </a:solidFill>
              </a:rPr>
              <a:t>Duration of the project</a:t>
            </a:r>
            <a:endParaRPr lang="nl-NL" sz="3600" b="1">
              <a:solidFill>
                <a:schemeClr val="accent6">
                  <a:lumMod val="50000"/>
                </a:schemeClr>
              </a:solidFill>
            </a:endParaRPr>
          </a:p>
        </p:txBody>
      </p:sp>
      <p:pic>
        <p:nvPicPr>
          <p:cNvPr id="8" name="Afbeelding 7">
            <a:extLst>
              <a:ext uri="{FF2B5EF4-FFF2-40B4-BE49-F238E27FC236}">
                <a16:creationId xmlns:a16="http://schemas.microsoft.com/office/drawing/2014/main" id="{13718430-9FF0-7D11-0F83-F27A5D66B745}"/>
              </a:ext>
            </a:extLst>
          </p:cNvPr>
          <p:cNvPicPr>
            <a:picLocks noChangeAspect="1"/>
          </p:cNvPicPr>
          <p:nvPr/>
        </p:nvPicPr>
        <p:blipFill>
          <a:blip r:embed="rId3"/>
          <a:stretch>
            <a:fillRect/>
          </a:stretch>
        </p:blipFill>
        <p:spPr>
          <a:xfrm>
            <a:off x="5250173" y="120216"/>
            <a:ext cx="6485641" cy="4127958"/>
          </a:xfrm>
          <a:prstGeom prst="rect">
            <a:avLst/>
          </a:prstGeom>
        </p:spPr>
      </p:pic>
      <p:pic>
        <p:nvPicPr>
          <p:cNvPr id="10" name="Afbeelding 9">
            <a:extLst>
              <a:ext uri="{FF2B5EF4-FFF2-40B4-BE49-F238E27FC236}">
                <a16:creationId xmlns:a16="http://schemas.microsoft.com/office/drawing/2014/main" id="{DD779E29-F3CB-E306-FC83-4B280B7DC592}"/>
              </a:ext>
            </a:extLst>
          </p:cNvPr>
          <p:cNvPicPr>
            <a:picLocks noChangeAspect="1"/>
          </p:cNvPicPr>
          <p:nvPr/>
        </p:nvPicPr>
        <p:blipFill>
          <a:blip r:embed="rId4"/>
          <a:stretch>
            <a:fillRect/>
          </a:stretch>
        </p:blipFill>
        <p:spPr>
          <a:xfrm>
            <a:off x="5250172" y="4248174"/>
            <a:ext cx="6485641" cy="2552257"/>
          </a:xfrm>
          <a:prstGeom prst="rect">
            <a:avLst/>
          </a:prstGeom>
        </p:spPr>
      </p:pic>
      <p:pic>
        <p:nvPicPr>
          <p:cNvPr id="5" name="Picture 19" descr="Afbeelding met symbool, Lettertype, logo, Graphics&#10;&#10;Automatisch gegenereerde beschrijving">
            <a:extLst>
              <a:ext uri="{FF2B5EF4-FFF2-40B4-BE49-F238E27FC236}">
                <a16:creationId xmlns:a16="http://schemas.microsoft.com/office/drawing/2014/main" id="{46BDA0D6-939B-000F-83C2-B9ECFBE13924}"/>
              </a:ext>
            </a:extLst>
          </p:cNvPr>
          <p:cNvPicPr>
            <a:picLocks noChangeAspect="1"/>
          </p:cNvPicPr>
          <p:nvPr/>
        </p:nvPicPr>
        <p:blipFill>
          <a:blip r:embed="rId5"/>
          <a:stretch>
            <a:fillRect/>
          </a:stretch>
        </p:blipFill>
        <p:spPr>
          <a:xfrm>
            <a:off x="171704" y="149641"/>
            <a:ext cx="1174755" cy="995402"/>
          </a:xfrm>
          <a:prstGeom prst="rect">
            <a:avLst/>
          </a:prstGeom>
        </p:spPr>
      </p:pic>
    </p:spTree>
    <p:extLst>
      <p:ext uri="{BB962C8B-B14F-4D97-AF65-F5344CB8AC3E}">
        <p14:creationId xmlns:p14="http://schemas.microsoft.com/office/powerpoint/2010/main" val="59001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91194-DCDA-A407-FDB1-F4607C0998A2}"/>
              </a:ext>
            </a:extLst>
          </p:cNvPr>
          <p:cNvSpPr>
            <a:spLocks noGrp="1"/>
          </p:cNvSpPr>
          <p:nvPr>
            <p:ph type="title"/>
          </p:nvPr>
        </p:nvSpPr>
        <p:spPr>
          <a:xfrm>
            <a:off x="665548" y="1139470"/>
            <a:ext cx="3522764" cy="1325563"/>
          </a:xfrm>
        </p:spPr>
        <p:txBody>
          <a:bodyPr/>
          <a:lstStyle/>
          <a:p>
            <a:r>
              <a:rPr lang="nl-NL">
                <a:solidFill>
                  <a:schemeClr val="accent6">
                    <a:lumMod val="49000"/>
                  </a:schemeClr>
                </a:solidFill>
              </a:rPr>
              <a:t>Status </a:t>
            </a:r>
            <a:r>
              <a:rPr lang="nl-NL" sz="2000">
                <a:solidFill>
                  <a:schemeClr val="accent6">
                    <a:lumMod val="49000"/>
                  </a:schemeClr>
                </a:solidFill>
              </a:rPr>
              <a:t>(10 </a:t>
            </a:r>
            <a:r>
              <a:rPr lang="nl-NL" sz="2000" err="1">
                <a:solidFill>
                  <a:schemeClr val="accent6">
                    <a:lumMod val="49000"/>
                  </a:schemeClr>
                </a:solidFill>
              </a:rPr>
              <a:t>months</a:t>
            </a:r>
            <a:r>
              <a:rPr lang="nl-NL" sz="2000">
                <a:solidFill>
                  <a:schemeClr val="accent6">
                    <a:lumMod val="49000"/>
                  </a:schemeClr>
                </a:solidFill>
              </a:rPr>
              <a:t>)</a:t>
            </a:r>
          </a:p>
        </p:txBody>
      </p:sp>
      <p:sp>
        <p:nvSpPr>
          <p:cNvPr id="6" name="Tijdelijke aanduiding voor inhoud 2">
            <a:extLst>
              <a:ext uri="{FF2B5EF4-FFF2-40B4-BE49-F238E27FC236}">
                <a16:creationId xmlns:a16="http://schemas.microsoft.com/office/drawing/2014/main" id="{9CE6A82B-70DD-3273-EA89-1000519FD1D2}"/>
              </a:ext>
            </a:extLst>
          </p:cNvPr>
          <p:cNvSpPr txBox="1">
            <a:spLocks/>
          </p:cNvSpPr>
          <p:nvPr/>
        </p:nvSpPr>
        <p:spPr>
          <a:xfrm>
            <a:off x="762908" y="2084163"/>
            <a:ext cx="11191263" cy="3751308"/>
          </a:xfrm>
          <a:prstGeom prst="rect">
            <a:avLst/>
          </a:prstGeom>
        </p:spPr>
        <p:txBody>
          <a:bodyPr lIns="91440" tIns="45720" rIns="91440" bIns="45720" anchor="t"/>
          <a:lstStyle>
            <a:lvl1pPr marL="228600" indent="-228600" algn="l" defTabSz="914400" rtl="0" eaLnBrk="1" latinLnBrk="0" hangingPunct="1">
              <a:lnSpc>
                <a:spcPct val="125000"/>
              </a:lnSpc>
              <a:spcBef>
                <a:spcPts val="0"/>
              </a:spcBef>
              <a:buFont typeface="Arial" panose="020B0604020202020204" pitchFamily="34" charset="0"/>
              <a:buChar char="•"/>
              <a:defRPr sz="23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WP1: </a:t>
            </a:r>
            <a:r>
              <a:rPr lang="nl-NL" sz="2000" dirty="0" err="1"/>
              <a:t>Collaboration</a:t>
            </a:r>
            <a:r>
              <a:rPr lang="nl-NL" sz="2000" dirty="0"/>
              <a:t> </a:t>
            </a:r>
            <a:r>
              <a:rPr lang="nl-NL" sz="2000" dirty="0">
                <a:sym typeface="Wingdings" panose="05000000000000000000" pitchFamily="2" charset="2"/>
              </a:rPr>
              <a:t> </a:t>
            </a:r>
            <a:r>
              <a:rPr lang="nl-NL" sz="2000" dirty="0"/>
              <a:t>2-days Kick off meeting + 2 online Steering Group meetings</a:t>
            </a:r>
          </a:p>
          <a:p>
            <a:r>
              <a:rPr lang="nl-NL" sz="2000" dirty="0"/>
              <a:t>WP1: </a:t>
            </a:r>
            <a:r>
              <a:rPr lang="nl-NL" sz="2000" dirty="0" err="1"/>
              <a:t>Advisory</a:t>
            </a:r>
            <a:r>
              <a:rPr lang="nl-NL" sz="2000" dirty="0"/>
              <a:t> Board </a:t>
            </a:r>
          </a:p>
          <a:p>
            <a:r>
              <a:rPr lang="nl-NL" sz="2000" dirty="0"/>
              <a:t>WP1: Communication </a:t>
            </a:r>
            <a:r>
              <a:rPr lang="nl-NL" sz="2000" dirty="0" err="1"/>
              <a:t>structure</a:t>
            </a:r>
            <a:endParaRPr lang="nl-NL" sz="2000" dirty="0"/>
          </a:p>
          <a:p>
            <a:r>
              <a:rPr lang="nl-NL" sz="2000" dirty="0"/>
              <a:t>WP1: Recruitment of </a:t>
            </a:r>
            <a:r>
              <a:rPr lang="nl-NL" sz="2000" dirty="0" err="1"/>
              <a:t>staff</a:t>
            </a:r>
            <a:r>
              <a:rPr lang="nl-NL" sz="2000" dirty="0"/>
              <a:t> (Amsterdam UMC: RA &amp; 2 PhD-</a:t>
            </a:r>
            <a:r>
              <a:rPr lang="nl-NL" sz="2000" dirty="0" err="1"/>
              <a:t>students</a:t>
            </a:r>
            <a:r>
              <a:rPr lang="nl-NL" sz="2000" dirty="0"/>
              <a:t>)</a:t>
            </a:r>
          </a:p>
          <a:p>
            <a:r>
              <a:rPr lang="nl-NL" sz="2000" dirty="0"/>
              <a:t>WP2: Rapid Realist Review, PROSPERO</a:t>
            </a:r>
          </a:p>
          <a:p>
            <a:r>
              <a:rPr lang="nl-NL" sz="2000" dirty="0"/>
              <a:t>WP4: </a:t>
            </a:r>
            <a:r>
              <a:rPr lang="en-US" sz="2000" dirty="0"/>
              <a:t>Institutional Ethics Approvals (Kenya &amp; Ghana)</a:t>
            </a:r>
            <a:r>
              <a:rPr lang="nl-NL" sz="2000" dirty="0"/>
              <a:t> </a:t>
            </a:r>
          </a:p>
          <a:p>
            <a:r>
              <a:rPr lang="nl-NL" sz="2000" dirty="0"/>
              <a:t>WP5: Data management plan, Protocol paper, </a:t>
            </a:r>
            <a:r>
              <a:rPr lang="nl-NL" sz="2000" dirty="0" err="1"/>
              <a:t>Publication</a:t>
            </a:r>
            <a:r>
              <a:rPr lang="nl-NL" sz="2000" dirty="0"/>
              <a:t> </a:t>
            </a:r>
            <a:r>
              <a:rPr lang="nl-NL" sz="2000" dirty="0" err="1"/>
              <a:t>guidelines</a:t>
            </a:r>
            <a:r>
              <a:rPr lang="nl-NL" sz="2000" dirty="0"/>
              <a:t>, Project Management </a:t>
            </a:r>
            <a:r>
              <a:rPr lang="nl-NL" sz="2000" dirty="0" err="1"/>
              <a:t>Handbook</a:t>
            </a:r>
            <a:r>
              <a:rPr lang="nl-NL" sz="2000" dirty="0"/>
              <a:t> &amp; Data Analysis Plan</a:t>
            </a:r>
          </a:p>
          <a:p>
            <a:r>
              <a:rPr lang="nl-NL" sz="2000" dirty="0"/>
              <a:t>WP7: Project website, Communication </a:t>
            </a:r>
            <a:r>
              <a:rPr lang="nl-NL" sz="2000" dirty="0" err="1"/>
              <a:t>and</a:t>
            </a:r>
            <a:r>
              <a:rPr lang="nl-NL" sz="2000" dirty="0"/>
              <a:t> </a:t>
            </a:r>
            <a:r>
              <a:rPr lang="nl-NL" sz="2000" dirty="0" err="1"/>
              <a:t>Dissemination</a:t>
            </a:r>
            <a:r>
              <a:rPr lang="nl-NL" sz="2000" dirty="0"/>
              <a:t> plan &amp; Press release Amsterdam UMC </a:t>
            </a:r>
            <a:r>
              <a:rPr lang="nl-NL" sz="2000" dirty="0" err="1"/>
              <a:t>and</a:t>
            </a:r>
            <a:r>
              <a:rPr lang="nl-NL" sz="2000" dirty="0"/>
              <a:t> IRD</a:t>
            </a:r>
          </a:p>
          <a:p>
            <a:endParaRPr lang="nl-NL"/>
          </a:p>
          <a:p>
            <a:endParaRPr lang="nl-NL"/>
          </a:p>
        </p:txBody>
      </p:sp>
      <p:sp>
        <p:nvSpPr>
          <p:cNvPr id="4" name="Tekstvak 3">
            <a:extLst>
              <a:ext uri="{FF2B5EF4-FFF2-40B4-BE49-F238E27FC236}">
                <a16:creationId xmlns:a16="http://schemas.microsoft.com/office/drawing/2014/main" id="{D229077B-1ECF-3B3C-4FFE-E362DABC8598}"/>
              </a:ext>
            </a:extLst>
          </p:cNvPr>
          <p:cNvSpPr txBox="1"/>
          <p:nvPr/>
        </p:nvSpPr>
        <p:spPr>
          <a:xfrm>
            <a:off x="0" y="6372520"/>
            <a:ext cx="11962614" cy="430887"/>
          </a:xfrm>
          <a:prstGeom prst="rect">
            <a:avLst/>
          </a:prstGeom>
          <a:noFill/>
        </p:spPr>
        <p:txBody>
          <a:bodyPr wrap="square" rtlCol="0">
            <a:spAutoFit/>
          </a:bodyPr>
          <a:lstStyle/>
          <a:p>
            <a:r>
              <a:rPr lang="en-US" sz="1100" i="1"/>
              <a:t>(1) PROSPERO: International prospective register of systematic reviews</a:t>
            </a:r>
            <a:r>
              <a:rPr lang="en-US" sz="1100"/>
              <a:t>: </a:t>
            </a:r>
            <a:r>
              <a:rPr lang="en-US" sz="1100" b="1" i="1"/>
              <a:t>“What interventions work for whom, and under what circumstances, to promote healthy diets and/or physical activity of among adolescents: protocol for a rapid realist review in Sub-Saharan Africa” </a:t>
            </a:r>
            <a:r>
              <a:rPr lang="nl-NL" sz="1100">
                <a:hlinkClick r:id="rId3"/>
              </a:rPr>
              <a:t>crd.york.ac.uk/</a:t>
            </a:r>
            <a:r>
              <a:rPr lang="nl-NL" sz="1100" err="1">
                <a:hlinkClick r:id="rId3"/>
              </a:rPr>
              <a:t>prospero</a:t>
            </a:r>
            <a:r>
              <a:rPr lang="nl-NL" sz="1100">
                <a:hlinkClick r:id="rId3"/>
              </a:rPr>
              <a:t>/</a:t>
            </a:r>
            <a:r>
              <a:rPr lang="nl-NL" sz="1100" err="1">
                <a:hlinkClick r:id="rId3"/>
              </a:rPr>
              <a:t>display_record.php?RecordID</a:t>
            </a:r>
            <a:r>
              <a:rPr lang="nl-NL" sz="1100">
                <a:hlinkClick r:id="rId3"/>
              </a:rPr>
              <a:t>=537862</a:t>
            </a:r>
            <a:endParaRPr lang="nl-NL" sz="1100" b="1" i="1">
              <a:solidFill>
                <a:srgbClr val="FF0000"/>
              </a:solidFill>
            </a:endParaRPr>
          </a:p>
        </p:txBody>
      </p:sp>
      <p:pic>
        <p:nvPicPr>
          <p:cNvPr id="7" name="Picture 19" descr="Afbeelding met symbool, Lettertype, logo, Graphics&#10;&#10;Automatisch gegenereerde beschrijving">
            <a:extLst>
              <a:ext uri="{FF2B5EF4-FFF2-40B4-BE49-F238E27FC236}">
                <a16:creationId xmlns:a16="http://schemas.microsoft.com/office/drawing/2014/main" id="{2BF3F35F-F0C0-AB40-9917-BDED8BF05B2F}"/>
              </a:ext>
            </a:extLst>
          </p:cNvPr>
          <p:cNvPicPr>
            <a:picLocks noChangeAspect="1"/>
          </p:cNvPicPr>
          <p:nvPr/>
        </p:nvPicPr>
        <p:blipFill>
          <a:blip r:embed="rId4"/>
          <a:stretch>
            <a:fillRect/>
          </a:stretch>
        </p:blipFill>
        <p:spPr>
          <a:xfrm>
            <a:off x="171704" y="149641"/>
            <a:ext cx="1174755" cy="995402"/>
          </a:xfrm>
          <a:prstGeom prst="rect">
            <a:avLst/>
          </a:prstGeom>
        </p:spPr>
      </p:pic>
      <p:pic>
        <p:nvPicPr>
          <p:cNvPr id="9" name="Afbeelding 8" descr="Eu Logo - European Union, HD Png Download - vhv">
            <a:extLst>
              <a:ext uri="{FF2B5EF4-FFF2-40B4-BE49-F238E27FC236}">
                <a16:creationId xmlns:a16="http://schemas.microsoft.com/office/drawing/2014/main" id="{FE57B81E-3D92-423D-F9D7-CAA6DCD3502C}"/>
              </a:ext>
            </a:extLst>
          </p:cNvPr>
          <p:cNvPicPr>
            <a:picLocks noChangeAspect="1"/>
          </p:cNvPicPr>
          <p:nvPr/>
        </p:nvPicPr>
        <p:blipFill rotWithShape="1">
          <a:blip r:embed="rId5"/>
          <a:srcRect l="29861" t="11450" r="30556" b="28244"/>
          <a:stretch/>
        </p:blipFill>
        <p:spPr>
          <a:xfrm>
            <a:off x="10875650" y="36316"/>
            <a:ext cx="741656" cy="516343"/>
          </a:xfrm>
          <a:prstGeom prst="rect">
            <a:avLst/>
          </a:prstGeom>
        </p:spPr>
      </p:pic>
      <p:sp>
        <p:nvSpPr>
          <p:cNvPr id="11" name="Tekstvak 10">
            <a:extLst>
              <a:ext uri="{FF2B5EF4-FFF2-40B4-BE49-F238E27FC236}">
                <a16:creationId xmlns:a16="http://schemas.microsoft.com/office/drawing/2014/main" id="{E628420E-4843-3818-6A35-142EDFA59F66}"/>
              </a:ext>
            </a:extLst>
          </p:cNvPr>
          <p:cNvSpPr txBox="1"/>
          <p:nvPr/>
        </p:nvSpPr>
        <p:spPr>
          <a:xfrm>
            <a:off x="10265088" y="552659"/>
            <a:ext cx="290732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100" b="1" err="1">
                <a:solidFill>
                  <a:schemeClr val="accent1">
                    <a:lumMod val="75000"/>
                  </a:schemeClr>
                </a:solidFill>
                <a:cs typeface="Calibri"/>
              </a:rPr>
              <a:t>Funded</a:t>
            </a:r>
            <a:r>
              <a:rPr lang="nl-NL" sz="1100" b="1">
                <a:solidFill>
                  <a:schemeClr val="accent1">
                    <a:lumMod val="75000"/>
                  </a:schemeClr>
                </a:solidFill>
                <a:cs typeface="Calibri"/>
              </a:rPr>
              <a:t> </a:t>
            </a:r>
            <a:r>
              <a:rPr lang="nl-NL" sz="1100" b="1" err="1">
                <a:solidFill>
                  <a:schemeClr val="accent1">
                    <a:lumMod val="75000"/>
                  </a:schemeClr>
                </a:solidFill>
                <a:cs typeface="Calibri"/>
              </a:rPr>
              <a:t>by</a:t>
            </a:r>
            <a:r>
              <a:rPr lang="nl-NL" sz="1100" b="1">
                <a:solidFill>
                  <a:schemeClr val="accent1">
                    <a:lumMod val="75000"/>
                  </a:schemeClr>
                </a:solidFill>
                <a:cs typeface="Calibri"/>
              </a:rPr>
              <a:t> European Union</a:t>
            </a:r>
          </a:p>
        </p:txBody>
      </p:sp>
    </p:spTree>
    <p:extLst>
      <p:ext uri="{BB962C8B-B14F-4D97-AF65-F5344CB8AC3E}">
        <p14:creationId xmlns:p14="http://schemas.microsoft.com/office/powerpoint/2010/main" val="41513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3D45EDD0-07F8-466D-7F6A-F5121AF33774}"/>
              </a:ext>
            </a:extLst>
          </p:cNvPr>
          <p:cNvSpPr txBox="1"/>
          <p:nvPr/>
        </p:nvSpPr>
        <p:spPr>
          <a:xfrm>
            <a:off x="2682262" y="162091"/>
            <a:ext cx="7125669" cy="707886"/>
          </a:xfrm>
          <a:prstGeom prst="rect">
            <a:avLst/>
          </a:prstGeom>
          <a:noFill/>
        </p:spPr>
        <p:txBody>
          <a:bodyPr wrap="none" rtlCol="0">
            <a:spAutoFit/>
          </a:bodyPr>
          <a:lstStyle/>
          <a:p>
            <a:r>
              <a:rPr kumimoji="0" lang="nl-NL" sz="4000" b="1" i="0" u="none" strike="noStrike" kern="1200" cap="none" spc="0" normalizeH="0" baseline="0" noProof="0">
                <a:ln>
                  <a:noFill/>
                </a:ln>
                <a:solidFill>
                  <a:schemeClr val="accent6">
                    <a:lumMod val="50000"/>
                  </a:schemeClr>
                </a:solidFill>
                <a:effectLst/>
                <a:uLnTx/>
                <a:uFillTx/>
                <a:latin typeface="Trebuchet MS"/>
                <a:ea typeface="+mj-ea"/>
                <a:cs typeface="+mj-cs"/>
              </a:rPr>
              <a:t>WP7 – </a:t>
            </a:r>
            <a:r>
              <a:rPr kumimoji="0" lang="nl-NL" sz="4000" b="1" i="0" u="none" strike="noStrike" kern="1200" cap="none" spc="0" normalizeH="0" baseline="0" noProof="0" err="1">
                <a:ln>
                  <a:noFill/>
                </a:ln>
                <a:solidFill>
                  <a:schemeClr val="accent6">
                    <a:lumMod val="50000"/>
                  </a:schemeClr>
                </a:solidFill>
                <a:effectLst/>
                <a:uLnTx/>
                <a:uFillTx/>
                <a:latin typeface="Trebuchet MS"/>
                <a:ea typeface="+mj-ea"/>
                <a:cs typeface="+mj-cs"/>
              </a:rPr>
              <a:t>Dissemination</a:t>
            </a:r>
            <a:r>
              <a:rPr kumimoji="0" lang="nl-NL" sz="4000" b="1" i="0" u="none" strike="noStrike" kern="1200" cap="none" spc="0" normalizeH="0" baseline="0" noProof="0">
                <a:ln>
                  <a:noFill/>
                </a:ln>
                <a:solidFill>
                  <a:schemeClr val="accent6">
                    <a:lumMod val="50000"/>
                  </a:schemeClr>
                </a:solidFill>
                <a:effectLst/>
                <a:uLnTx/>
                <a:uFillTx/>
                <a:latin typeface="Trebuchet MS"/>
                <a:ea typeface="+mj-ea"/>
                <a:cs typeface="+mj-cs"/>
              </a:rPr>
              <a:t>-Plan (1)</a:t>
            </a:r>
            <a:endParaRPr lang="nl-NL">
              <a:solidFill>
                <a:schemeClr val="accent6">
                  <a:lumMod val="50000"/>
                </a:schemeClr>
              </a:solidFill>
            </a:endParaRPr>
          </a:p>
        </p:txBody>
      </p:sp>
      <p:graphicFrame>
        <p:nvGraphicFramePr>
          <p:cNvPr id="2" name="Tabel 1">
            <a:extLst>
              <a:ext uri="{FF2B5EF4-FFF2-40B4-BE49-F238E27FC236}">
                <a16:creationId xmlns:a16="http://schemas.microsoft.com/office/drawing/2014/main" id="{A1F3065E-B6FA-B927-9216-0CBAD6418A3F}"/>
              </a:ext>
            </a:extLst>
          </p:cNvPr>
          <p:cNvGraphicFramePr>
            <a:graphicFrameLocks noGrp="1"/>
          </p:cNvGraphicFramePr>
          <p:nvPr>
            <p:extLst>
              <p:ext uri="{D42A27DB-BD31-4B8C-83A1-F6EECF244321}">
                <p14:modId xmlns:p14="http://schemas.microsoft.com/office/powerpoint/2010/main" val="2229446300"/>
              </p:ext>
            </p:extLst>
          </p:nvPr>
        </p:nvGraphicFramePr>
        <p:xfrm>
          <a:off x="1393031" y="1202531"/>
          <a:ext cx="10221936" cy="5358206"/>
        </p:xfrm>
        <a:graphic>
          <a:graphicData uri="http://schemas.openxmlformats.org/drawingml/2006/table">
            <a:tbl>
              <a:tblPr firstRow="1" bandRow="1">
                <a:tableStyleId>{10A1B5D5-9B99-4C35-A422-299274C87663}</a:tableStyleId>
              </a:tblPr>
              <a:tblGrid>
                <a:gridCol w="2112774">
                  <a:extLst>
                    <a:ext uri="{9D8B030D-6E8A-4147-A177-3AD203B41FA5}">
                      <a16:colId xmlns:a16="http://schemas.microsoft.com/office/drawing/2014/main" val="2880996410"/>
                    </a:ext>
                  </a:extLst>
                </a:gridCol>
                <a:gridCol w="2716424">
                  <a:extLst>
                    <a:ext uri="{9D8B030D-6E8A-4147-A177-3AD203B41FA5}">
                      <a16:colId xmlns:a16="http://schemas.microsoft.com/office/drawing/2014/main" val="528479592"/>
                    </a:ext>
                  </a:extLst>
                </a:gridCol>
                <a:gridCol w="2726160">
                  <a:extLst>
                    <a:ext uri="{9D8B030D-6E8A-4147-A177-3AD203B41FA5}">
                      <a16:colId xmlns:a16="http://schemas.microsoft.com/office/drawing/2014/main" val="2133918035"/>
                    </a:ext>
                  </a:extLst>
                </a:gridCol>
                <a:gridCol w="2666578">
                  <a:extLst>
                    <a:ext uri="{9D8B030D-6E8A-4147-A177-3AD203B41FA5}">
                      <a16:colId xmlns:a16="http://schemas.microsoft.com/office/drawing/2014/main" val="4175892988"/>
                    </a:ext>
                  </a:extLst>
                </a:gridCol>
              </a:tblGrid>
              <a:tr h="385393">
                <a:tc gridSpan="4">
                  <a:txBody>
                    <a:bodyPr/>
                    <a:lstStyle/>
                    <a:p>
                      <a:pPr algn="ctr"/>
                      <a:r>
                        <a:rPr lang="nl-NL" sz="1800" err="1"/>
                        <a:t>Dissemination</a:t>
                      </a:r>
                      <a:r>
                        <a:rPr lang="nl-NL" sz="1800"/>
                        <a:t> </a:t>
                      </a:r>
                      <a:r>
                        <a:rPr lang="nl-NL" sz="1800" err="1"/>
                        <a:t>channels</a:t>
                      </a:r>
                      <a:r>
                        <a:rPr lang="nl-NL" sz="1800"/>
                        <a:t> per target </a:t>
                      </a:r>
                      <a:r>
                        <a:rPr lang="nl-NL" sz="1800" err="1"/>
                        <a:t>audience</a:t>
                      </a:r>
                    </a:p>
                  </a:txBody>
                  <a:tcPr/>
                </a:tc>
                <a:tc hMerge="1">
                  <a:txBody>
                    <a:bodyPr/>
                    <a:lstStyle/>
                    <a:p>
                      <a:endParaRPr lang="nl-NL"/>
                    </a:p>
                  </a:txBody>
                  <a:tcPr marL="0" marR="0" marT="0" marB="0" horzOverflow="overflow"/>
                </a:tc>
                <a:tc hMerge="1">
                  <a:txBody>
                    <a:bodyPr/>
                    <a:lstStyle/>
                    <a:p>
                      <a:endParaRPr lang="nl-NL"/>
                    </a:p>
                  </a:txBody>
                  <a:tcPr marL="0" marR="0" marT="0" marB="0" horzOverflow="overflow"/>
                </a:tc>
                <a:tc hMerge="1">
                  <a:txBody>
                    <a:bodyPr/>
                    <a:lstStyle/>
                    <a:p>
                      <a:endParaRPr lang="nl-NL"/>
                    </a:p>
                  </a:txBody>
                  <a:tcPr marL="0" marR="0" marT="0" marB="0" horzOverflow="overflow"/>
                </a:tc>
                <a:extLst>
                  <a:ext uri="{0D108BD9-81ED-4DB2-BD59-A6C34878D82A}">
                    <a16:rowId xmlns:a16="http://schemas.microsoft.com/office/drawing/2014/main" val="703062342"/>
                  </a:ext>
                </a:extLst>
              </a:tr>
              <a:tr h="385393">
                <a:tc>
                  <a:txBody>
                    <a:bodyPr/>
                    <a:lstStyle/>
                    <a:p>
                      <a:r>
                        <a:rPr lang="nl-NL" sz="1200" b="1"/>
                        <a:t>Area of impact</a:t>
                      </a:r>
                    </a:p>
                  </a:txBody>
                  <a:tcPr/>
                </a:tc>
                <a:tc>
                  <a:txBody>
                    <a:bodyPr/>
                    <a:lstStyle/>
                    <a:p>
                      <a:r>
                        <a:rPr lang="nl-NL" sz="1200" b="1" err="1"/>
                        <a:t>Key</a:t>
                      </a:r>
                      <a:r>
                        <a:rPr lang="nl-NL" sz="1200" b="1"/>
                        <a:t> </a:t>
                      </a:r>
                      <a:r>
                        <a:rPr lang="nl-NL" sz="1200" b="1" err="1"/>
                        <a:t>results</a:t>
                      </a:r>
                      <a:r>
                        <a:rPr lang="nl-NL" sz="1200" b="1"/>
                        <a:t> of interest</a:t>
                      </a:r>
                    </a:p>
                  </a:txBody>
                  <a:tcPr/>
                </a:tc>
                <a:tc>
                  <a:txBody>
                    <a:bodyPr/>
                    <a:lstStyle/>
                    <a:p>
                      <a:r>
                        <a:rPr lang="nl-NL" sz="1200" b="1" err="1"/>
                        <a:t>Aim</a:t>
                      </a:r>
                      <a:endParaRPr lang="nl-NL" sz="1200" b="1"/>
                    </a:p>
                  </a:txBody>
                  <a:tcPr/>
                </a:tc>
                <a:tc>
                  <a:txBody>
                    <a:bodyPr/>
                    <a:lstStyle/>
                    <a:p>
                      <a:r>
                        <a:rPr lang="nl-NL" sz="1200" b="1"/>
                        <a:t>Means</a:t>
                      </a:r>
                    </a:p>
                  </a:txBody>
                  <a:tcPr/>
                </a:tc>
                <a:extLst>
                  <a:ext uri="{0D108BD9-81ED-4DB2-BD59-A6C34878D82A}">
                    <a16:rowId xmlns:a16="http://schemas.microsoft.com/office/drawing/2014/main" val="2136216539"/>
                  </a:ext>
                </a:extLst>
              </a:tr>
              <a:tr h="2337220">
                <a:tc>
                  <a:txBody>
                    <a:bodyPr/>
                    <a:lstStyle/>
                    <a:p>
                      <a:r>
                        <a:rPr lang="nl-NL" sz="1200" b="1" err="1"/>
                        <a:t>Scientists</a:t>
                      </a:r>
                    </a:p>
                  </a:txBody>
                  <a:tcPr/>
                </a:tc>
                <a:tc>
                  <a:txBody>
                    <a:bodyPr/>
                    <a:lstStyle/>
                    <a:p>
                      <a:pPr marL="285750" indent="-285750">
                        <a:buFont typeface="Arial"/>
                        <a:buChar char="•"/>
                      </a:pPr>
                      <a:r>
                        <a:rPr lang="nl-NL" sz="1200" err="1"/>
                        <a:t>Scientific</a:t>
                      </a:r>
                      <a:r>
                        <a:rPr lang="nl-NL" sz="1200"/>
                        <a:t> basis</a:t>
                      </a:r>
                    </a:p>
                    <a:p>
                      <a:pPr marL="285750" lvl="0" indent="-285750">
                        <a:buFont typeface="Arial"/>
                        <a:buChar char="•"/>
                      </a:pPr>
                      <a:r>
                        <a:rPr lang="nl-NL" sz="1200" err="1"/>
                        <a:t>Strategies</a:t>
                      </a:r>
                      <a:r>
                        <a:rPr lang="nl-NL" sz="1200"/>
                        <a:t> </a:t>
                      </a:r>
                      <a:r>
                        <a:rPr lang="nl-NL" sz="1200" err="1"/>
                        <a:t>for</a:t>
                      </a:r>
                      <a:r>
                        <a:rPr lang="nl-NL" sz="1200"/>
                        <a:t> </a:t>
                      </a:r>
                      <a:r>
                        <a:rPr lang="nl-NL" sz="1200" err="1"/>
                        <a:t>implementation</a:t>
                      </a:r>
                      <a:endParaRPr lang="nl-NL" sz="1200"/>
                    </a:p>
                    <a:p>
                      <a:pPr marL="285750" lvl="0" indent="-285750">
                        <a:buFont typeface="Arial"/>
                        <a:buChar char="•"/>
                      </a:pPr>
                      <a:r>
                        <a:rPr lang="nl-NL" sz="1200"/>
                        <a:t>Project </a:t>
                      </a:r>
                      <a:r>
                        <a:rPr lang="nl-NL" sz="1200" err="1"/>
                        <a:t>outcomes</a:t>
                      </a:r>
                      <a:endParaRPr lang="nl-NL" sz="1200"/>
                    </a:p>
                    <a:p>
                      <a:pPr marL="285750" lvl="0" indent="-285750">
                        <a:buFont typeface="Arial"/>
                        <a:buChar char="•"/>
                      </a:pPr>
                      <a:r>
                        <a:rPr lang="nl-NL" sz="1200" err="1"/>
                        <a:t>Cost-effectiveness</a:t>
                      </a:r>
                      <a:endParaRPr lang="nl-NL" sz="1200"/>
                    </a:p>
                  </a:txBody>
                  <a:tcPr/>
                </a:tc>
                <a:tc>
                  <a:txBody>
                    <a:bodyPr/>
                    <a:lstStyle/>
                    <a:p>
                      <a:pPr marL="171450" indent="-171450">
                        <a:buFont typeface="Arial"/>
                        <a:buChar char="•"/>
                      </a:pPr>
                      <a:r>
                        <a:rPr lang="nl-NL" sz="1200" err="1"/>
                        <a:t>Uptake</a:t>
                      </a:r>
                      <a:r>
                        <a:rPr lang="nl-NL" sz="1200"/>
                        <a:t> of project </a:t>
                      </a:r>
                      <a:r>
                        <a:rPr lang="nl-NL" sz="1200" err="1"/>
                        <a:t>results</a:t>
                      </a:r>
                    </a:p>
                    <a:p>
                      <a:pPr marL="171450" lvl="0" indent="-171450">
                        <a:buFont typeface="Arial"/>
                        <a:buChar char="•"/>
                      </a:pPr>
                      <a:r>
                        <a:rPr lang="nl-NL" sz="1200" err="1"/>
                        <a:t>Leveraging</a:t>
                      </a:r>
                      <a:r>
                        <a:rPr lang="nl-NL" sz="1200"/>
                        <a:t> output </a:t>
                      </a:r>
                      <a:r>
                        <a:rPr lang="nl-NL" sz="1200" err="1"/>
                        <a:t>to</a:t>
                      </a:r>
                      <a:r>
                        <a:rPr lang="nl-NL" sz="1200"/>
                        <a:t> </a:t>
                      </a:r>
                      <a:r>
                        <a:rPr lang="nl-NL" sz="1200" err="1"/>
                        <a:t>other</a:t>
                      </a:r>
                      <a:r>
                        <a:rPr lang="nl-NL" sz="1200"/>
                        <a:t> NCD research fields</a:t>
                      </a:r>
                    </a:p>
                    <a:p>
                      <a:pPr marL="171450" lvl="0" indent="-171450">
                        <a:buFont typeface="Arial"/>
                        <a:buChar char="•"/>
                      </a:pPr>
                      <a:r>
                        <a:rPr lang="nl-NL" sz="1200" err="1"/>
                        <a:t>Conduct</a:t>
                      </a:r>
                      <a:r>
                        <a:rPr lang="nl-NL" sz="1200"/>
                        <a:t> research in </a:t>
                      </a:r>
                      <a:r>
                        <a:rPr lang="nl-NL" sz="1200" err="1"/>
                        <a:t>other</a:t>
                      </a:r>
                      <a:r>
                        <a:rPr lang="nl-NL" sz="1200"/>
                        <a:t> SSA </a:t>
                      </a:r>
                      <a:r>
                        <a:rPr lang="nl-NL" sz="1200" err="1"/>
                        <a:t>countries</a:t>
                      </a:r>
                      <a:endParaRPr lang="nl-NL" sz="1200"/>
                    </a:p>
                    <a:p>
                      <a:pPr marL="171450" lvl="0" indent="-171450">
                        <a:buFont typeface="Arial"/>
                        <a:buChar char="•"/>
                      </a:pPr>
                      <a:r>
                        <a:rPr lang="nl-NL" sz="1200"/>
                        <a:t>Engagement </a:t>
                      </a:r>
                      <a:r>
                        <a:rPr lang="nl-NL" sz="1200" err="1"/>
                        <a:t>for</a:t>
                      </a:r>
                      <a:r>
                        <a:rPr lang="nl-NL" sz="1200"/>
                        <a:t> project input</a:t>
                      </a:r>
                    </a:p>
                  </a:txBody>
                  <a:tcPr/>
                </a:tc>
                <a:tc>
                  <a:txBody>
                    <a:bodyPr/>
                    <a:lstStyle/>
                    <a:p>
                      <a:pPr marL="171450" indent="-171450">
                        <a:buFont typeface="Arial"/>
                        <a:buChar char="•"/>
                      </a:pPr>
                      <a:r>
                        <a:rPr lang="nl-NL" sz="1200"/>
                        <a:t>At </a:t>
                      </a:r>
                      <a:r>
                        <a:rPr lang="nl-NL" sz="1200" err="1"/>
                        <a:t>least</a:t>
                      </a:r>
                      <a:r>
                        <a:rPr lang="nl-NL" sz="1200"/>
                        <a:t> 10 open access </a:t>
                      </a:r>
                      <a:r>
                        <a:rPr lang="nl-NL" sz="1200" err="1"/>
                        <a:t>scientific</a:t>
                      </a:r>
                      <a:r>
                        <a:rPr lang="nl-NL" sz="1200"/>
                        <a:t> </a:t>
                      </a:r>
                      <a:r>
                        <a:rPr lang="nl-NL" sz="1200" err="1"/>
                        <a:t>publications</a:t>
                      </a:r>
                    </a:p>
                    <a:p>
                      <a:pPr marL="171450" lvl="0" indent="-171450">
                        <a:buFont typeface="Arial"/>
                        <a:buChar char="•"/>
                      </a:pPr>
                      <a:r>
                        <a:rPr lang="nl-NL" sz="1200"/>
                        <a:t>At </a:t>
                      </a:r>
                      <a:r>
                        <a:rPr lang="nl-NL" sz="1200" err="1"/>
                        <a:t>least</a:t>
                      </a:r>
                      <a:r>
                        <a:rPr lang="nl-NL" sz="1200"/>
                        <a:t> 20 </a:t>
                      </a:r>
                      <a:r>
                        <a:rPr lang="nl-NL" sz="1200" err="1"/>
                        <a:t>presentations</a:t>
                      </a:r>
                      <a:r>
                        <a:rPr lang="nl-NL" sz="1200"/>
                        <a:t> at </a:t>
                      </a:r>
                      <a:r>
                        <a:rPr lang="nl-NL" sz="1200" err="1"/>
                        <a:t>scientific</a:t>
                      </a:r>
                      <a:r>
                        <a:rPr lang="nl-NL" sz="1200"/>
                        <a:t> conferences e.g., </a:t>
                      </a:r>
                      <a:r>
                        <a:rPr lang="nl-NL" sz="1200" err="1"/>
                        <a:t>African</a:t>
                      </a:r>
                      <a:r>
                        <a:rPr lang="nl-NL" sz="1200"/>
                        <a:t> </a:t>
                      </a:r>
                      <a:r>
                        <a:rPr lang="nl-NL" sz="1200" err="1"/>
                        <a:t>Nutrition</a:t>
                      </a:r>
                      <a:r>
                        <a:rPr lang="nl-NL" sz="1200"/>
                        <a:t> Society, FERN, PASCAR, EUPHA</a:t>
                      </a:r>
                    </a:p>
                    <a:p>
                      <a:pPr marL="171450" lvl="0" indent="-171450">
                        <a:buFont typeface="Arial"/>
                        <a:buChar char="•"/>
                      </a:pPr>
                      <a:r>
                        <a:rPr lang="nl-NL" sz="1200"/>
                        <a:t>Peer-</a:t>
                      </a:r>
                      <a:r>
                        <a:rPr lang="nl-NL" sz="1200" err="1"/>
                        <a:t>to</a:t>
                      </a:r>
                      <a:r>
                        <a:rPr lang="nl-NL" sz="1200"/>
                        <a:t>-peer </a:t>
                      </a:r>
                      <a:r>
                        <a:rPr lang="nl-NL" sz="1200" err="1"/>
                        <a:t>interactions</a:t>
                      </a:r>
                      <a:endParaRPr lang="nl-NL" sz="1200"/>
                    </a:p>
                    <a:p>
                      <a:pPr marL="171450" lvl="0" indent="-171450">
                        <a:buFont typeface="Arial"/>
                        <a:buChar char="•"/>
                      </a:pPr>
                      <a:r>
                        <a:rPr lang="nl-NL" sz="1200" err="1"/>
                        <a:t>Social</a:t>
                      </a:r>
                      <a:r>
                        <a:rPr lang="nl-NL" sz="1200"/>
                        <a:t> media (X, Facebook, LinkedIn)</a:t>
                      </a:r>
                    </a:p>
                    <a:p>
                      <a:pPr marL="171450" lvl="0" indent="-171450">
                        <a:buFont typeface="Arial"/>
                        <a:buChar char="•"/>
                      </a:pPr>
                      <a:r>
                        <a:rPr lang="nl-NL" sz="1200"/>
                        <a:t>Press release/interviews in </a:t>
                      </a:r>
                      <a:r>
                        <a:rPr lang="nl-NL" sz="1200" err="1"/>
                        <a:t>newspapers</a:t>
                      </a:r>
                      <a:r>
                        <a:rPr lang="nl-NL" sz="1200"/>
                        <a:t>, magazines </a:t>
                      </a:r>
                      <a:r>
                        <a:rPr lang="nl-NL" sz="1200" err="1"/>
                        <a:t>and</a:t>
                      </a:r>
                      <a:r>
                        <a:rPr lang="nl-NL" sz="1200"/>
                        <a:t> </a:t>
                      </a:r>
                      <a:r>
                        <a:rPr lang="nl-NL" sz="1200" err="1"/>
                        <a:t>possibly</a:t>
                      </a:r>
                      <a:r>
                        <a:rPr lang="nl-NL" sz="1200"/>
                        <a:t> </a:t>
                      </a:r>
                      <a:r>
                        <a:rPr lang="nl-NL" sz="1200" err="1"/>
                        <a:t>national</a:t>
                      </a:r>
                      <a:r>
                        <a:rPr lang="nl-NL" sz="1200"/>
                        <a:t> </a:t>
                      </a:r>
                      <a:r>
                        <a:rPr lang="nl-NL" sz="1200" err="1"/>
                        <a:t>television</a:t>
                      </a:r>
                      <a:endParaRPr lang="nl-NL" sz="1200"/>
                    </a:p>
                  </a:txBody>
                  <a:tcPr/>
                </a:tc>
                <a:extLst>
                  <a:ext uri="{0D108BD9-81ED-4DB2-BD59-A6C34878D82A}">
                    <a16:rowId xmlns:a16="http://schemas.microsoft.com/office/drawing/2014/main" val="3075521114"/>
                  </a:ext>
                </a:extLst>
              </a:tr>
              <a:tr h="1031858">
                <a:tc>
                  <a:txBody>
                    <a:bodyPr/>
                    <a:lstStyle/>
                    <a:p>
                      <a:r>
                        <a:rPr lang="nl-NL" sz="1200" b="1"/>
                        <a:t>Professional </a:t>
                      </a:r>
                      <a:r>
                        <a:rPr lang="nl-NL" sz="1200" b="1" err="1"/>
                        <a:t>organisations</a:t>
                      </a:r>
                      <a:endParaRPr lang="nl-NL" sz="1200" b="1"/>
                    </a:p>
                  </a:txBody>
                  <a:tcPr/>
                </a:tc>
                <a:tc>
                  <a:txBody>
                    <a:bodyPr/>
                    <a:lstStyle/>
                    <a:p>
                      <a:pPr marL="285750" indent="-285750">
                        <a:buFont typeface="Arial"/>
                        <a:buChar char="•"/>
                      </a:pPr>
                      <a:r>
                        <a:rPr lang="nl-NL" sz="1200" err="1"/>
                        <a:t>Scientific</a:t>
                      </a:r>
                      <a:r>
                        <a:rPr lang="nl-NL" sz="1200"/>
                        <a:t> basis &amp; project </a:t>
                      </a:r>
                      <a:r>
                        <a:rPr lang="nl-NL" sz="1200" err="1"/>
                        <a:t>outcomes</a:t>
                      </a:r>
                    </a:p>
                    <a:p>
                      <a:pPr marL="285750" lvl="0" indent="-285750">
                        <a:buFont typeface="Arial"/>
                        <a:buChar char="•"/>
                      </a:pPr>
                      <a:r>
                        <a:rPr lang="nl-NL" sz="1200" err="1"/>
                        <a:t>Cost-effectiveness</a:t>
                      </a:r>
                      <a:endParaRPr lang="nl-NL" sz="1200"/>
                    </a:p>
                  </a:txBody>
                  <a:tcPr/>
                </a:tc>
                <a:tc>
                  <a:txBody>
                    <a:bodyPr/>
                    <a:lstStyle/>
                    <a:p>
                      <a:pPr marL="171450" indent="-171450">
                        <a:buFont typeface="Arial"/>
                        <a:buChar char="•"/>
                      </a:pPr>
                      <a:r>
                        <a:rPr lang="nl-NL" sz="1200" err="1"/>
                        <a:t>Uptake</a:t>
                      </a:r>
                      <a:r>
                        <a:rPr lang="nl-NL" sz="1200"/>
                        <a:t> of project </a:t>
                      </a:r>
                      <a:r>
                        <a:rPr lang="nl-NL" sz="1200" err="1"/>
                        <a:t>results</a:t>
                      </a:r>
                    </a:p>
                    <a:p>
                      <a:pPr marL="171450" lvl="0" indent="-171450">
                        <a:buFont typeface="Arial"/>
                        <a:buChar char="•"/>
                      </a:pPr>
                      <a:r>
                        <a:rPr lang="nl-NL" sz="1200" err="1"/>
                        <a:t>Implementation</a:t>
                      </a:r>
                      <a:r>
                        <a:rPr lang="nl-NL" sz="1200"/>
                        <a:t> </a:t>
                      </a:r>
                      <a:r>
                        <a:rPr lang="nl-NL" sz="1200" err="1"/>
                        <a:t>strategies</a:t>
                      </a:r>
                      <a:endParaRPr lang="nl-NL" sz="1200"/>
                    </a:p>
                    <a:p>
                      <a:pPr marL="171450" lvl="0" indent="-171450">
                        <a:buFont typeface="Arial"/>
                        <a:buChar char="•"/>
                      </a:pPr>
                      <a:r>
                        <a:rPr lang="nl-NL" sz="1200"/>
                        <a:t>Engagement </a:t>
                      </a:r>
                      <a:r>
                        <a:rPr lang="nl-NL" sz="1200" err="1"/>
                        <a:t>for</a:t>
                      </a:r>
                      <a:r>
                        <a:rPr lang="nl-NL" sz="1200"/>
                        <a:t> project input</a:t>
                      </a:r>
                    </a:p>
                  </a:txBody>
                  <a:tcPr/>
                </a:tc>
                <a:tc>
                  <a:txBody>
                    <a:bodyPr/>
                    <a:lstStyle/>
                    <a:p>
                      <a:pPr marL="171450" indent="-171450">
                        <a:buFont typeface="Arial"/>
                        <a:buChar char="•"/>
                      </a:pPr>
                      <a:r>
                        <a:rPr lang="nl-NL" sz="1200"/>
                        <a:t>At </a:t>
                      </a:r>
                      <a:r>
                        <a:rPr lang="nl-NL" sz="1200" err="1"/>
                        <a:t>least</a:t>
                      </a:r>
                      <a:r>
                        <a:rPr lang="nl-NL" sz="1200"/>
                        <a:t> 10 Open access </a:t>
                      </a:r>
                      <a:r>
                        <a:rPr lang="nl-NL" sz="1200" err="1"/>
                        <a:t>scientific</a:t>
                      </a:r>
                      <a:r>
                        <a:rPr lang="nl-NL" sz="1200"/>
                        <a:t> </a:t>
                      </a:r>
                      <a:r>
                        <a:rPr lang="nl-NL" sz="1200" err="1"/>
                        <a:t>publications</a:t>
                      </a:r>
                      <a:r>
                        <a:rPr lang="nl-NL" sz="1200"/>
                        <a:t> </a:t>
                      </a:r>
                    </a:p>
                    <a:p>
                      <a:pPr marL="171450" lvl="0" indent="-171450">
                        <a:buFont typeface="Arial"/>
                        <a:buChar char="•"/>
                      </a:pPr>
                      <a:r>
                        <a:rPr lang="nl-NL" sz="1200"/>
                        <a:t>At </a:t>
                      </a:r>
                      <a:r>
                        <a:rPr lang="nl-NL" sz="1200" err="1"/>
                        <a:t>least</a:t>
                      </a:r>
                      <a:r>
                        <a:rPr lang="nl-NL" sz="1200"/>
                        <a:t> 20 </a:t>
                      </a:r>
                      <a:r>
                        <a:rPr lang="nl-NL" sz="1200" err="1"/>
                        <a:t>Scientific</a:t>
                      </a:r>
                      <a:r>
                        <a:rPr lang="nl-NL" sz="1200"/>
                        <a:t> conferences</a:t>
                      </a:r>
                    </a:p>
                    <a:p>
                      <a:pPr marL="171450" lvl="0" indent="-171450">
                        <a:buFont typeface="Arial"/>
                        <a:buChar char="•"/>
                      </a:pPr>
                      <a:r>
                        <a:rPr lang="nl-NL" sz="1200" err="1"/>
                        <a:t>Social</a:t>
                      </a:r>
                      <a:r>
                        <a:rPr lang="nl-NL" sz="1200"/>
                        <a:t> media (X, Facebook, LinkedIn)</a:t>
                      </a:r>
                    </a:p>
                  </a:txBody>
                  <a:tcPr/>
                </a:tc>
                <a:extLst>
                  <a:ext uri="{0D108BD9-81ED-4DB2-BD59-A6C34878D82A}">
                    <a16:rowId xmlns:a16="http://schemas.microsoft.com/office/drawing/2014/main" val="1909000497"/>
                  </a:ext>
                </a:extLst>
              </a:tr>
              <a:tr h="1218342">
                <a:tc>
                  <a:txBody>
                    <a:bodyPr/>
                    <a:lstStyle/>
                    <a:p>
                      <a:r>
                        <a:rPr lang="nl-NL" sz="1200" b="1"/>
                        <a:t>Community </a:t>
                      </a:r>
                      <a:r>
                        <a:rPr lang="nl-NL" sz="1200" b="1" err="1"/>
                        <a:t>organisations</a:t>
                      </a:r>
                      <a:endParaRPr lang="nl-NL" sz="1200" b="1"/>
                    </a:p>
                  </a:txBody>
                  <a:tcPr/>
                </a:tc>
                <a:tc>
                  <a:txBody>
                    <a:bodyPr/>
                    <a:lstStyle/>
                    <a:p>
                      <a:pPr marL="171450" indent="-171450">
                        <a:buFont typeface="Arial"/>
                        <a:buChar char="•"/>
                      </a:pPr>
                      <a:r>
                        <a:rPr lang="nl-NL" sz="1200" err="1"/>
                        <a:t>Scientific</a:t>
                      </a:r>
                      <a:r>
                        <a:rPr lang="nl-NL" sz="1200"/>
                        <a:t> basis &amp; </a:t>
                      </a:r>
                      <a:r>
                        <a:rPr lang="nl-NL" sz="1200" err="1"/>
                        <a:t>main</a:t>
                      </a:r>
                      <a:r>
                        <a:rPr lang="nl-NL" sz="1200"/>
                        <a:t> </a:t>
                      </a:r>
                      <a:r>
                        <a:rPr lang="nl-NL" sz="1200" err="1"/>
                        <a:t>findings</a:t>
                      </a:r>
                    </a:p>
                    <a:p>
                      <a:pPr marL="171450" lvl="0" indent="-171450">
                        <a:buFont typeface="Arial"/>
                        <a:buChar char="•"/>
                      </a:pPr>
                      <a:r>
                        <a:rPr lang="nl-NL" sz="1200" err="1"/>
                        <a:t>Culturally</a:t>
                      </a:r>
                      <a:r>
                        <a:rPr lang="nl-NL" sz="1200"/>
                        <a:t> </a:t>
                      </a:r>
                      <a:r>
                        <a:rPr lang="nl-NL" sz="1200" err="1"/>
                        <a:t>tailored</a:t>
                      </a:r>
                      <a:r>
                        <a:rPr lang="nl-NL" sz="1200"/>
                        <a:t> information </a:t>
                      </a:r>
                      <a:r>
                        <a:rPr lang="nl-NL" sz="1200" err="1"/>
                        <a:t>for</a:t>
                      </a:r>
                      <a:r>
                        <a:rPr lang="nl-NL" sz="1200"/>
                        <a:t> lifestyle changes</a:t>
                      </a:r>
                    </a:p>
                    <a:p>
                      <a:pPr marL="171450" lvl="0" indent="-171450">
                        <a:buFont typeface="Arial"/>
                        <a:buChar char="•"/>
                      </a:pPr>
                      <a:r>
                        <a:rPr lang="nl-NL" sz="1200"/>
                        <a:t>Training </a:t>
                      </a:r>
                      <a:r>
                        <a:rPr lang="nl-NL" sz="1200" err="1"/>
                        <a:t>materials</a:t>
                      </a:r>
                      <a:endParaRPr lang="nl-NL" sz="1200"/>
                    </a:p>
                  </a:txBody>
                  <a:tcPr/>
                </a:tc>
                <a:tc>
                  <a:txBody>
                    <a:bodyPr/>
                    <a:lstStyle/>
                    <a:p>
                      <a:pPr marL="171450" indent="-171450">
                        <a:buFont typeface="Arial"/>
                        <a:buChar char="•"/>
                      </a:pPr>
                      <a:r>
                        <a:rPr lang="nl-NL" sz="1200"/>
                        <a:t>Commitment </a:t>
                      </a:r>
                      <a:r>
                        <a:rPr lang="nl-NL" sz="1200" err="1"/>
                        <a:t>to</a:t>
                      </a:r>
                      <a:r>
                        <a:rPr lang="nl-NL" sz="1200"/>
                        <a:t> </a:t>
                      </a:r>
                      <a:r>
                        <a:rPr lang="nl-NL" sz="1200" err="1"/>
                        <a:t>the</a:t>
                      </a:r>
                      <a:r>
                        <a:rPr lang="nl-NL" sz="1200"/>
                        <a:t> project</a:t>
                      </a:r>
                    </a:p>
                    <a:p>
                      <a:pPr marL="171450" lvl="0" indent="-171450">
                        <a:buFont typeface="Arial"/>
                        <a:buChar char="•"/>
                      </a:pPr>
                      <a:r>
                        <a:rPr lang="nl-NL" sz="1200"/>
                        <a:t>Commitment </a:t>
                      </a:r>
                      <a:r>
                        <a:rPr lang="nl-NL" sz="1200" err="1"/>
                        <a:t>to</a:t>
                      </a:r>
                      <a:r>
                        <a:rPr lang="nl-NL" sz="1200"/>
                        <a:t> </a:t>
                      </a:r>
                      <a:r>
                        <a:rPr lang="nl-NL" sz="1200" err="1"/>
                        <a:t>wide</a:t>
                      </a:r>
                      <a:r>
                        <a:rPr lang="nl-NL" sz="1200"/>
                        <a:t> post- project </a:t>
                      </a:r>
                      <a:r>
                        <a:rPr lang="nl-NL" sz="1200" err="1"/>
                        <a:t>implementation</a:t>
                      </a:r>
                      <a:endParaRPr lang="nl-NL" sz="1200"/>
                    </a:p>
                    <a:p>
                      <a:pPr marL="171450" lvl="0" indent="-171450">
                        <a:buFont typeface="Arial"/>
                        <a:buChar char="•"/>
                      </a:pPr>
                      <a:r>
                        <a:rPr lang="nl-NL" sz="1200" err="1"/>
                        <a:t>Capacity</a:t>
                      </a:r>
                      <a:r>
                        <a:rPr lang="nl-NL" sz="1200"/>
                        <a:t> building of </a:t>
                      </a:r>
                      <a:r>
                        <a:rPr lang="nl-NL" sz="1200" err="1"/>
                        <a:t>the</a:t>
                      </a:r>
                      <a:r>
                        <a:rPr lang="nl-NL" sz="1200"/>
                        <a:t> community </a:t>
                      </a:r>
                      <a:r>
                        <a:rPr lang="nl-NL" sz="1200" err="1"/>
                        <a:t>staff</a:t>
                      </a:r>
                      <a:endParaRPr lang="nl-NL" sz="1200"/>
                    </a:p>
                    <a:p>
                      <a:pPr marL="171450" lvl="0" indent="-171450">
                        <a:buFont typeface="Arial"/>
                        <a:buChar char="•"/>
                      </a:pPr>
                      <a:r>
                        <a:rPr lang="nl-NL" sz="1200"/>
                        <a:t>Engagement </a:t>
                      </a:r>
                      <a:r>
                        <a:rPr lang="nl-NL" sz="1200" err="1"/>
                        <a:t>for</a:t>
                      </a:r>
                      <a:r>
                        <a:rPr lang="nl-NL" sz="1200"/>
                        <a:t> project input</a:t>
                      </a:r>
                    </a:p>
                  </a:txBody>
                  <a:tcPr/>
                </a:tc>
                <a:tc>
                  <a:txBody>
                    <a:bodyPr/>
                    <a:lstStyle/>
                    <a:p>
                      <a:pPr marL="171450" indent="-171450">
                        <a:buFont typeface="Arial"/>
                        <a:buChar char="•"/>
                      </a:pPr>
                      <a:r>
                        <a:rPr lang="nl-NL" sz="1200" err="1"/>
                        <a:t>Generation</a:t>
                      </a:r>
                      <a:r>
                        <a:rPr lang="nl-NL" sz="1200"/>
                        <a:t> H project website</a:t>
                      </a:r>
                    </a:p>
                    <a:p>
                      <a:pPr marL="171450" lvl="0" indent="-171450">
                        <a:buFont typeface="Arial"/>
                        <a:buChar char="•"/>
                      </a:pPr>
                      <a:r>
                        <a:rPr lang="nl-NL" sz="1200"/>
                        <a:t>Information </a:t>
                      </a:r>
                      <a:r>
                        <a:rPr lang="nl-NL" sz="1200" err="1"/>
                        <a:t>material</a:t>
                      </a:r>
                      <a:r>
                        <a:rPr lang="nl-NL" sz="1200"/>
                        <a:t> (brochure/flyer)</a:t>
                      </a:r>
                    </a:p>
                    <a:p>
                      <a:pPr marL="171450" lvl="0" indent="-171450">
                        <a:buFont typeface="Arial"/>
                        <a:buChar char="•"/>
                      </a:pPr>
                      <a:r>
                        <a:rPr lang="nl-NL" sz="1200" err="1"/>
                        <a:t>Social</a:t>
                      </a:r>
                      <a:r>
                        <a:rPr lang="nl-NL" sz="1200"/>
                        <a:t> media (Facebook, X etc.)</a:t>
                      </a:r>
                    </a:p>
                    <a:p>
                      <a:pPr marL="171450" lvl="0" indent="-171450">
                        <a:buFont typeface="Arial"/>
                        <a:buChar char="•"/>
                      </a:pPr>
                      <a:r>
                        <a:rPr lang="nl-NL" sz="1200"/>
                        <a:t>Media e.g. </a:t>
                      </a:r>
                      <a:r>
                        <a:rPr lang="nl-NL" sz="1200" err="1"/>
                        <a:t>newspapers</a:t>
                      </a:r>
                      <a:r>
                        <a:rPr lang="nl-NL" sz="1200"/>
                        <a:t> &amp; TV</a:t>
                      </a:r>
                    </a:p>
                    <a:p>
                      <a:pPr marL="171450" lvl="0" indent="-171450">
                        <a:buFont typeface="Arial"/>
                        <a:buChar char="•"/>
                      </a:pPr>
                      <a:r>
                        <a:rPr lang="nl-NL" sz="1200"/>
                        <a:t>Site </a:t>
                      </a:r>
                      <a:r>
                        <a:rPr lang="nl-NL" sz="1200" err="1"/>
                        <a:t>visits</a:t>
                      </a:r>
                      <a:r>
                        <a:rPr lang="nl-NL" sz="1200"/>
                        <a:t> &amp; Training events</a:t>
                      </a:r>
                    </a:p>
                  </a:txBody>
                  <a:tcPr/>
                </a:tc>
                <a:extLst>
                  <a:ext uri="{0D108BD9-81ED-4DB2-BD59-A6C34878D82A}">
                    <a16:rowId xmlns:a16="http://schemas.microsoft.com/office/drawing/2014/main" val="1879915754"/>
                  </a:ext>
                </a:extLst>
              </a:tr>
            </a:tbl>
          </a:graphicData>
        </a:graphic>
      </p:graphicFrame>
      <p:pic>
        <p:nvPicPr>
          <p:cNvPr id="4" name="Afbeelding 3" descr="Eu Logo - European Union, HD Png Download - vhv">
            <a:extLst>
              <a:ext uri="{FF2B5EF4-FFF2-40B4-BE49-F238E27FC236}">
                <a16:creationId xmlns:a16="http://schemas.microsoft.com/office/drawing/2014/main" id="{ECE5760E-9707-68B0-3EDA-A44501C47EE4}"/>
              </a:ext>
            </a:extLst>
          </p:cNvPr>
          <p:cNvPicPr>
            <a:picLocks noChangeAspect="1"/>
          </p:cNvPicPr>
          <p:nvPr/>
        </p:nvPicPr>
        <p:blipFill rotWithShape="1">
          <a:blip r:embed="rId3"/>
          <a:srcRect l="29861" t="11450" r="30556" b="28244"/>
          <a:stretch/>
        </p:blipFill>
        <p:spPr>
          <a:xfrm>
            <a:off x="10875650" y="36316"/>
            <a:ext cx="741656" cy="516343"/>
          </a:xfrm>
          <a:prstGeom prst="rect">
            <a:avLst/>
          </a:prstGeom>
        </p:spPr>
      </p:pic>
      <p:sp>
        <p:nvSpPr>
          <p:cNvPr id="7" name="Tekstvak 6">
            <a:extLst>
              <a:ext uri="{FF2B5EF4-FFF2-40B4-BE49-F238E27FC236}">
                <a16:creationId xmlns:a16="http://schemas.microsoft.com/office/drawing/2014/main" id="{8694555F-9630-33A4-23A7-3BD9ABFCC882}"/>
              </a:ext>
            </a:extLst>
          </p:cNvPr>
          <p:cNvSpPr txBox="1"/>
          <p:nvPr/>
        </p:nvSpPr>
        <p:spPr>
          <a:xfrm>
            <a:off x="10265088" y="552659"/>
            <a:ext cx="290732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100" b="1" err="1">
                <a:solidFill>
                  <a:schemeClr val="accent1">
                    <a:lumMod val="75000"/>
                  </a:schemeClr>
                </a:solidFill>
                <a:cs typeface="Calibri"/>
              </a:rPr>
              <a:t>Funded</a:t>
            </a:r>
            <a:r>
              <a:rPr lang="nl-NL" sz="1100" b="1">
                <a:solidFill>
                  <a:schemeClr val="accent1">
                    <a:lumMod val="75000"/>
                  </a:schemeClr>
                </a:solidFill>
                <a:cs typeface="Calibri"/>
              </a:rPr>
              <a:t> </a:t>
            </a:r>
            <a:r>
              <a:rPr lang="nl-NL" sz="1100" b="1" err="1">
                <a:solidFill>
                  <a:schemeClr val="accent1">
                    <a:lumMod val="75000"/>
                  </a:schemeClr>
                </a:solidFill>
                <a:cs typeface="Calibri"/>
              </a:rPr>
              <a:t>by</a:t>
            </a:r>
            <a:r>
              <a:rPr lang="nl-NL" sz="1100" b="1">
                <a:solidFill>
                  <a:schemeClr val="accent1">
                    <a:lumMod val="75000"/>
                  </a:schemeClr>
                </a:solidFill>
                <a:cs typeface="Calibri"/>
              </a:rPr>
              <a:t> European Union</a:t>
            </a:r>
          </a:p>
        </p:txBody>
      </p:sp>
      <p:pic>
        <p:nvPicPr>
          <p:cNvPr id="9" name="Picture 19" descr="Afbeelding met symbool, Lettertype, logo, Graphics&#10;&#10;Automatisch gegenereerde beschrijving">
            <a:extLst>
              <a:ext uri="{FF2B5EF4-FFF2-40B4-BE49-F238E27FC236}">
                <a16:creationId xmlns:a16="http://schemas.microsoft.com/office/drawing/2014/main" id="{D891099A-02C8-898D-5675-2B7B54EDFD8A}"/>
              </a:ext>
            </a:extLst>
          </p:cNvPr>
          <p:cNvPicPr>
            <a:picLocks noChangeAspect="1"/>
          </p:cNvPicPr>
          <p:nvPr/>
        </p:nvPicPr>
        <p:blipFill>
          <a:blip r:embed="rId4"/>
          <a:stretch>
            <a:fillRect/>
          </a:stretch>
        </p:blipFill>
        <p:spPr>
          <a:xfrm>
            <a:off x="171704" y="161547"/>
            <a:ext cx="972349" cy="828715"/>
          </a:xfrm>
          <a:prstGeom prst="rect">
            <a:avLst/>
          </a:prstGeom>
        </p:spPr>
      </p:pic>
    </p:spTree>
    <p:extLst>
      <p:ext uri="{BB962C8B-B14F-4D97-AF65-F5344CB8AC3E}">
        <p14:creationId xmlns:p14="http://schemas.microsoft.com/office/powerpoint/2010/main" val="107831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3D45EDD0-07F8-466D-7F6A-F5121AF33774}"/>
              </a:ext>
            </a:extLst>
          </p:cNvPr>
          <p:cNvSpPr txBox="1"/>
          <p:nvPr/>
        </p:nvSpPr>
        <p:spPr>
          <a:xfrm>
            <a:off x="2222845" y="118298"/>
            <a:ext cx="7125669" cy="707886"/>
          </a:xfrm>
          <a:prstGeom prst="rect">
            <a:avLst/>
          </a:prstGeom>
          <a:noFill/>
        </p:spPr>
        <p:txBody>
          <a:bodyPr wrap="none" rtlCol="0">
            <a:spAutoFit/>
          </a:bodyPr>
          <a:lstStyle/>
          <a:p>
            <a:r>
              <a:rPr kumimoji="0" lang="nl-NL" sz="4000" b="1" i="0" u="none" strike="noStrike" kern="1200" cap="none" spc="0" normalizeH="0" baseline="0" noProof="0">
                <a:ln>
                  <a:noFill/>
                </a:ln>
                <a:solidFill>
                  <a:schemeClr val="accent6">
                    <a:lumMod val="50000"/>
                  </a:schemeClr>
                </a:solidFill>
                <a:effectLst/>
                <a:uLnTx/>
                <a:uFillTx/>
                <a:latin typeface="Trebuchet MS"/>
                <a:ea typeface="+mj-ea"/>
                <a:cs typeface="+mj-cs"/>
              </a:rPr>
              <a:t>WP7 – </a:t>
            </a:r>
            <a:r>
              <a:rPr kumimoji="0" lang="nl-NL" sz="4000" b="1" i="0" u="none" strike="noStrike" kern="1200" cap="none" spc="0" normalizeH="0" baseline="0" noProof="0" err="1">
                <a:ln>
                  <a:noFill/>
                </a:ln>
                <a:solidFill>
                  <a:schemeClr val="accent6">
                    <a:lumMod val="50000"/>
                  </a:schemeClr>
                </a:solidFill>
                <a:effectLst/>
                <a:uLnTx/>
                <a:uFillTx/>
                <a:latin typeface="Trebuchet MS"/>
                <a:ea typeface="+mj-ea"/>
                <a:cs typeface="+mj-cs"/>
              </a:rPr>
              <a:t>Dissemination</a:t>
            </a:r>
            <a:r>
              <a:rPr kumimoji="0" lang="nl-NL" sz="4000" b="1" i="0" u="none" strike="noStrike" kern="1200" cap="none" spc="0" normalizeH="0" baseline="0" noProof="0">
                <a:ln>
                  <a:noFill/>
                </a:ln>
                <a:solidFill>
                  <a:schemeClr val="accent6">
                    <a:lumMod val="50000"/>
                  </a:schemeClr>
                </a:solidFill>
                <a:effectLst/>
                <a:uLnTx/>
                <a:uFillTx/>
                <a:latin typeface="Trebuchet MS"/>
                <a:ea typeface="+mj-ea"/>
                <a:cs typeface="+mj-cs"/>
              </a:rPr>
              <a:t>-Plan (2)</a:t>
            </a:r>
            <a:endParaRPr lang="nl-NL">
              <a:solidFill>
                <a:schemeClr val="accent6">
                  <a:lumMod val="50000"/>
                </a:schemeClr>
              </a:solidFill>
            </a:endParaRPr>
          </a:p>
        </p:txBody>
      </p:sp>
      <p:graphicFrame>
        <p:nvGraphicFramePr>
          <p:cNvPr id="3" name="Tabel 2">
            <a:extLst>
              <a:ext uri="{FF2B5EF4-FFF2-40B4-BE49-F238E27FC236}">
                <a16:creationId xmlns:a16="http://schemas.microsoft.com/office/drawing/2014/main" id="{C6B7D673-BBBB-0F4B-652E-57B14DCA63F0}"/>
              </a:ext>
            </a:extLst>
          </p:cNvPr>
          <p:cNvGraphicFramePr>
            <a:graphicFrameLocks noGrp="1"/>
          </p:cNvGraphicFramePr>
          <p:nvPr>
            <p:extLst>
              <p:ext uri="{D42A27DB-BD31-4B8C-83A1-F6EECF244321}">
                <p14:modId xmlns:p14="http://schemas.microsoft.com/office/powerpoint/2010/main" val="307926797"/>
              </p:ext>
            </p:extLst>
          </p:nvPr>
        </p:nvGraphicFramePr>
        <p:xfrm>
          <a:off x="710628" y="821932"/>
          <a:ext cx="11113939" cy="5967336"/>
        </p:xfrm>
        <a:graphic>
          <a:graphicData uri="http://schemas.openxmlformats.org/drawingml/2006/table">
            <a:tbl>
              <a:tblPr firstRow="1" bandRow="1">
                <a:tableStyleId>{10A1B5D5-9B99-4C35-A422-299274C87663}</a:tableStyleId>
              </a:tblPr>
              <a:tblGrid>
                <a:gridCol w="1549685">
                  <a:extLst>
                    <a:ext uri="{9D8B030D-6E8A-4147-A177-3AD203B41FA5}">
                      <a16:colId xmlns:a16="http://schemas.microsoft.com/office/drawing/2014/main" val="2880996410"/>
                    </a:ext>
                  </a:extLst>
                </a:gridCol>
                <a:gridCol w="2422988">
                  <a:extLst>
                    <a:ext uri="{9D8B030D-6E8A-4147-A177-3AD203B41FA5}">
                      <a16:colId xmlns:a16="http://schemas.microsoft.com/office/drawing/2014/main" val="528479592"/>
                    </a:ext>
                  </a:extLst>
                </a:gridCol>
                <a:gridCol w="2919573">
                  <a:extLst>
                    <a:ext uri="{9D8B030D-6E8A-4147-A177-3AD203B41FA5}">
                      <a16:colId xmlns:a16="http://schemas.microsoft.com/office/drawing/2014/main" val="2133918035"/>
                    </a:ext>
                  </a:extLst>
                </a:gridCol>
                <a:gridCol w="4221693">
                  <a:extLst>
                    <a:ext uri="{9D8B030D-6E8A-4147-A177-3AD203B41FA5}">
                      <a16:colId xmlns:a16="http://schemas.microsoft.com/office/drawing/2014/main" val="4175892988"/>
                    </a:ext>
                  </a:extLst>
                </a:gridCol>
              </a:tblGrid>
              <a:tr h="331398">
                <a:tc gridSpan="4">
                  <a:txBody>
                    <a:bodyPr/>
                    <a:lstStyle/>
                    <a:p>
                      <a:pPr algn="ctr"/>
                      <a:r>
                        <a:rPr lang="nl-NL" sz="1800" err="1"/>
                        <a:t>Dissemination</a:t>
                      </a:r>
                      <a:r>
                        <a:rPr lang="nl-NL" sz="1800"/>
                        <a:t> </a:t>
                      </a:r>
                      <a:r>
                        <a:rPr lang="nl-NL" sz="1800" err="1"/>
                        <a:t>channels</a:t>
                      </a:r>
                      <a:r>
                        <a:rPr lang="nl-NL" sz="1800"/>
                        <a:t> per target </a:t>
                      </a:r>
                      <a:r>
                        <a:rPr lang="nl-NL" sz="1800" err="1"/>
                        <a:t>audience</a:t>
                      </a:r>
                    </a:p>
                  </a:txBody>
                  <a:tcPr/>
                </a:tc>
                <a:tc hMerge="1">
                  <a:txBody>
                    <a:bodyPr/>
                    <a:lstStyle/>
                    <a:p>
                      <a:endParaRPr lang="nl-NL"/>
                    </a:p>
                  </a:txBody>
                  <a:tcPr marL="0" marR="0" marT="0" marB="0" horzOverflow="overflow"/>
                </a:tc>
                <a:tc hMerge="1">
                  <a:txBody>
                    <a:bodyPr/>
                    <a:lstStyle/>
                    <a:p>
                      <a:endParaRPr lang="nl-NL"/>
                    </a:p>
                  </a:txBody>
                  <a:tcPr marL="0" marR="0" marT="0" marB="0" horzOverflow="overflow"/>
                </a:tc>
                <a:tc hMerge="1">
                  <a:txBody>
                    <a:bodyPr/>
                    <a:lstStyle/>
                    <a:p>
                      <a:endParaRPr lang="nl-NL"/>
                    </a:p>
                  </a:txBody>
                  <a:tcPr marL="0" marR="0" marT="0" marB="0" horzOverflow="overflow"/>
                </a:tc>
                <a:extLst>
                  <a:ext uri="{0D108BD9-81ED-4DB2-BD59-A6C34878D82A}">
                    <a16:rowId xmlns:a16="http://schemas.microsoft.com/office/drawing/2014/main" val="703062342"/>
                  </a:ext>
                </a:extLst>
              </a:tr>
              <a:tr h="331398">
                <a:tc>
                  <a:txBody>
                    <a:bodyPr/>
                    <a:lstStyle/>
                    <a:p>
                      <a:r>
                        <a:rPr lang="nl-NL" sz="1100" b="1"/>
                        <a:t>Area of impact</a:t>
                      </a:r>
                    </a:p>
                  </a:txBody>
                  <a:tcPr/>
                </a:tc>
                <a:tc>
                  <a:txBody>
                    <a:bodyPr/>
                    <a:lstStyle/>
                    <a:p>
                      <a:r>
                        <a:rPr lang="nl-NL" sz="1100" b="1" err="1"/>
                        <a:t>Key</a:t>
                      </a:r>
                      <a:r>
                        <a:rPr lang="nl-NL" sz="1100" b="1"/>
                        <a:t> </a:t>
                      </a:r>
                      <a:r>
                        <a:rPr lang="nl-NL" sz="1100" b="1" err="1"/>
                        <a:t>results</a:t>
                      </a:r>
                      <a:r>
                        <a:rPr lang="nl-NL" sz="1100" b="1"/>
                        <a:t> of interest</a:t>
                      </a:r>
                    </a:p>
                  </a:txBody>
                  <a:tcPr/>
                </a:tc>
                <a:tc>
                  <a:txBody>
                    <a:bodyPr/>
                    <a:lstStyle/>
                    <a:p>
                      <a:r>
                        <a:rPr lang="nl-NL" sz="1100" b="1" err="1"/>
                        <a:t>Aim</a:t>
                      </a:r>
                      <a:endParaRPr lang="nl-NL" sz="1100" b="1"/>
                    </a:p>
                  </a:txBody>
                  <a:tcPr/>
                </a:tc>
                <a:tc>
                  <a:txBody>
                    <a:bodyPr/>
                    <a:lstStyle/>
                    <a:p>
                      <a:r>
                        <a:rPr lang="nl-NL" sz="1100" b="1"/>
                        <a:t>Means</a:t>
                      </a:r>
                    </a:p>
                  </a:txBody>
                  <a:tcPr/>
                </a:tc>
                <a:extLst>
                  <a:ext uri="{0D108BD9-81ED-4DB2-BD59-A6C34878D82A}">
                    <a16:rowId xmlns:a16="http://schemas.microsoft.com/office/drawing/2014/main" val="2136216539"/>
                  </a:ext>
                </a:extLst>
              </a:tr>
              <a:tr h="1532561">
                <a:tc>
                  <a:txBody>
                    <a:bodyPr/>
                    <a:lstStyle/>
                    <a:p>
                      <a:r>
                        <a:rPr lang="nl-NL" sz="1100" b="1"/>
                        <a:t>Policymakers &amp; public health </a:t>
                      </a:r>
                      <a:r>
                        <a:rPr lang="nl-NL" sz="1100" b="1" err="1"/>
                        <a:t>authorities</a:t>
                      </a:r>
                    </a:p>
                  </a:txBody>
                  <a:tcPr/>
                </a:tc>
                <a:tc>
                  <a:txBody>
                    <a:bodyPr/>
                    <a:lstStyle/>
                    <a:p>
                      <a:pPr marL="285750" indent="-285750">
                        <a:buFont typeface="Arial"/>
                        <a:buChar char="•"/>
                      </a:pPr>
                      <a:r>
                        <a:rPr lang="nl-NL" sz="1100" err="1"/>
                        <a:t>Scientific</a:t>
                      </a:r>
                      <a:r>
                        <a:rPr lang="nl-NL" sz="1100"/>
                        <a:t> basis &amp; </a:t>
                      </a:r>
                      <a:r>
                        <a:rPr lang="nl-NL" sz="1100" err="1"/>
                        <a:t>strategies</a:t>
                      </a:r>
                      <a:r>
                        <a:rPr lang="nl-NL" sz="1100"/>
                        <a:t> </a:t>
                      </a:r>
                      <a:r>
                        <a:rPr lang="nl-NL" sz="1100" err="1"/>
                        <a:t>for</a:t>
                      </a:r>
                      <a:r>
                        <a:rPr lang="nl-NL" sz="1100"/>
                        <a:t> </a:t>
                      </a:r>
                      <a:r>
                        <a:rPr lang="nl-NL" sz="1100" err="1"/>
                        <a:t>implementation</a:t>
                      </a:r>
                    </a:p>
                    <a:p>
                      <a:pPr marL="285750" lvl="0" indent="-285750">
                        <a:buFont typeface="Arial"/>
                        <a:buChar char="•"/>
                      </a:pPr>
                      <a:r>
                        <a:rPr lang="nl-NL" sz="1100" err="1"/>
                        <a:t>Methods</a:t>
                      </a:r>
                      <a:r>
                        <a:rPr lang="nl-NL" sz="1100"/>
                        <a:t> &amp; tools</a:t>
                      </a:r>
                    </a:p>
                    <a:p>
                      <a:pPr marL="285750" lvl="0" indent="-285750">
                        <a:buFont typeface="Arial"/>
                        <a:buChar char="•"/>
                      </a:pPr>
                      <a:r>
                        <a:rPr lang="nl-NL" sz="1100"/>
                        <a:t>Medium </a:t>
                      </a:r>
                      <a:r>
                        <a:rPr lang="nl-NL" sz="1100" err="1"/>
                        <a:t>and</a:t>
                      </a:r>
                      <a:r>
                        <a:rPr lang="nl-NL" sz="1100"/>
                        <a:t> long-term impact of </a:t>
                      </a:r>
                      <a:r>
                        <a:rPr lang="nl-NL" sz="1100" err="1"/>
                        <a:t>the</a:t>
                      </a:r>
                      <a:r>
                        <a:rPr lang="nl-NL" sz="1100"/>
                        <a:t> project</a:t>
                      </a:r>
                    </a:p>
                    <a:p>
                      <a:pPr marL="285750" lvl="0" indent="-285750">
                        <a:buFont typeface="Arial"/>
                        <a:buChar char="•"/>
                      </a:pPr>
                      <a:r>
                        <a:rPr lang="nl-NL" sz="1100" err="1"/>
                        <a:t>Cost-effectiveness</a:t>
                      </a:r>
                      <a:endParaRPr lang="nl-NL" sz="1100"/>
                    </a:p>
                  </a:txBody>
                  <a:tcPr/>
                </a:tc>
                <a:tc>
                  <a:txBody>
                    <a:bodyPr/>
                    <a:lstStyle/>
                    <a:p>
                      <a:pPr marL="171450" indent="-171450">
                        <a:buFont typeface="Arial"/>
                        <a:buChar char="•"/>
                      </a:pPr>
                      <a:r>
                        <a:rPr lang="nl-NL" sz="1100" err="1"/>
                        <a:t>Implementation</a:t>
                      </a:r>
                      <a:r>
                        <a:rPr lang="nl-NL" sz="1100"/>
                        <a:t> of </a:t>
                      </a:r>
                      <a:r>
                        <a:rPr lang="nl-NL" sz="1100" err="1"/>
                        <a:t>Generation</a:t>
                      </a:r>
                      <a:r>
                        <a:rPr lang="nl-NL" sz="1100"/>
                        <a:t> H </a:t>
                      </a:r>
                      <a:r>
                        <a:rPr lang="nl-NL" sz="1100" err="1"/>
                        <a:t>results</a:t>
                      </a:r>
                      <a:r>
                        <a:rPr lang="nl-NL" sz="1100"/>
                        <a:t> </a:t>
                      </a:r>
                      <a:r>
                        <a:rPr lang="nl-NL" sz="1100" err="1"/>
                        <a:t>into</a:t>
                      </a:r>
                      <a:r>
                        <a:rPr lang="nl-NL" sz="1100"/>
                        <a:t> policy</a:t>
                      </a:r>
                    </a:p>
                    <a:p>
                      <a:pPr marL="171450" lvl="0" indent="-171450">
                        <a:buFont typeface="Arial"/>
                        <a:buChar char="•"/>
                      </a:pPr>
                      <a:r>
                        <a:rPr lang="nl-NL" sz="1100" err="1"/>
                        <a:t>Enhanced</a:t>
                      </a:r>
                      <a:r>
                        <a:rPr lang="nl-NL" sz="1100"/>
                        <a:t> </a:t>
                      </a:r>
                      <a:r>
                        <a:rPr lang="nl-NL" sz="1100" err="1"/>
                        <a:t>efforts</a:t>
                      </a:r>
                      <a:r>
                        <a:rPr lang="nl-NL" sz="1100"/>
                        <a:t> </a:t>
                      </a:r>
                      <a:r>
                        <a:rPr lang="nl-NL" sz="1100" err="1"/>
                        <a:t>for</a:t>
                      </a:r>
                      <a:r>
                        <a:rPr lang="nl-NL" sz="1100"/>
                        <a:t> </a:t>
                      </a:r>
                      <a:r>
                        <a:rPr lang="nl-NL" sz="1100" err="1"/>
                        <a:t>NCDs</a:t>
                      </a:r>
                      <a:r>
                        <a:rPr lang="nl-NL" sz="1100"/>
                        <a:t> prevention</a:t>
                      </a:r>
                    </a:p>
                    <a:p>
                      <a:pPr marL="171450" lvl="0" indent="-171450">
                        <a:buFont typeface="Arial"/>
                        <a:buChar char="•"/>
                      </a:pPr>
                      <a:r>
                        <a:rPr lang="nl-NL" sz="1100" err="1"/>
                        <a:t>Inclusion</a:t>
                      </a:r>
                      <a:r>
                        <a:rPr lang="nl-NL" sz="1100"/>
                        <a:t> of </a:t>
                      </a:r>
                      <a:r>
                        <a:rPr lang="nl-NL" sz="1100" err="1"/>
                        <a:t>adolescents</a:t>
                      </a:r>
                      <a:r>
                        <a:rPr lang="nl-NL" sz="1100"/>
                        <a:t> in policy landscape</a:t>
                      </a:r>
                    </a:p>
                    <a:p>
                      <a:pPr marL="171450" lvl="0" indent="-171450">
                        <a:buFont typeface="Arial"/>
                        <a:buChar char="•"/>
                      </a:pPr>
                      <a:r>
                        <a:rPr lang="nl-NL" sz="1100"/>
                        <a:t>Engagement </a:t>
                      </a:r>
                      <a:r>
                        <a:rPr lang="nl-NL" sz="1100" err="1"/>
                        <a:t>for</a:t>
                      </a:r>
                      <a:r>
                        <a:rPr lang="nl-NL" sz="1100"/>
                        <a:t> project input</a:t>
                      </a:r>
                    </a:p>
                    <a:p>
                      <a:pPr marL="0" lvl="0" indent="0">
                        <a:buNone/>
                      </a:pPr>
                      <a:endParaRPr lang="nl-NL" sz="1100"/>
                    </a:p>
                  </a:txBody>
                  <a:tcPr/>
                </a:tc>
                <a:tc>
                  <a:txBody>
                    <a:bodyPr/>
                    <a:lstStyle/>
                    <a:p>
                      <a:pPr marL="171450" lvl="0" indent="-171450">
                        <a:buFont typeface="Arial"/>
                        <a:buChar char="•"/>
                      </a:pPr>
                      <a:r>
                        <a:rPr lang="nl-NL" sz="1100" err="1"/>
                        <a:t>Generation</a:t>
                      </a:r>
                      <a:r>
                        <a:rPr lang="nl-NL" sz="1100"/>
                        <a:t> H project website</a:t>
                      </a:r>
                    </a:p>
                    <a:p>
                      <a:pPr marL="171450" lvl="0" indent="-171450">
                        <a:buFont typeface="Arial"/>
                        <a:buChar char="•"/>
                      </a:pPr>
                      <a:r>
                        <a:rPr lang="nl-NL" sz="1100"/>
                        <a:t>3 </a:t>
                      </a:r>
                      <a:r>
                        <a:rPr lang="nl-NL" sz="1100" err="1"/>
                        <a:t>monthly</a:t>
                      </a:r>
                      <a:r>
                        <a:rPr lang="nl-NL" sz="1100"/>
                        <a:t> </a:t>
                      </a:r>
                      <a:r>
                        <a:rPr lang="nl-NL" sz="1100" err="1"/>
                        <a:t>newsletter</a:t>
                      </a:r>
                      <a:r>
                        <a:rPr lang="nl-NL" sz="1100"/>
                        <a:t> </a:t>
                      </a:r>
                      <a:r>
                        <a:rPr lang="nl-NL" sz="1100" err="1"/>
                        <a:t>throughout</a:t>
                      </a:r>
                      <a:r>
                        <a:rPr lang="nl-NL" sz="1100"/>
                        <a:t> project</a:t>
                      </a:r>
                    </a:p>
                    <a:p>
                      <a:pPr marL="171450" lvl="0" indent="-171450">
                        <a:buFont typeface="Arial"/>
                        <a:buChar char="•"/>
                      </a:pPr>
                      <a:r>
                        <a:rPr lang="nl-NL" sz="1100" err="1"/>
                        <a:t>Dissemination</a:t>
                      </a:r>
                      <a:r>
                        <a:rPr lang="nl-NL" sz="1100"/>
                        <a:t> meetings – </a:t>
                      </a:r>
                      <a:r>
                        <a:rPr lang="nl-NL" sz="1100" err="1"/>
                        <a:t>study</a:t>
                      </a:r>
                      <a:r>
                        <a:rPr lang="nl-NL" sz="1100"/>
                        <a:t> </a:t>
                      </a:r>
                      <a:r>
                        <a:rPr lang="nl-NL" sz="1100" err="1"/>
                        <a:t>outcomes</a:t>
                      </a:r>
                      <a:endParaRPr lang="nl-NL" sz="1100"/>
                    </a:p>
                    <a:p>
                      <a:pPr marL="171450" lvl="0" indent="-171450">
                        <a:buFont typeface="Arial"/>
                        <a:buChar char="•"/>
                      </a:pPr>
                      <a:r>
                        <a:rPr lang="nl-NL" sz="1100"/>
                        <a:t>Open access </a:t>
                      </a:r>
                      <a:r>
                        <a:rPr lang="nl-NL" sz="1100" err="1"/>
                        <a:t>scientific</a:t>
                      </a:r>
                      <a:r>
                        <a:rPr lang="nl-NL" sz="1100"/>
                        <a:t> </a:t>
                      </a:r>
                      <a:r>
                        <a:rPr lang="nl-NL" sz="1100" err="1"/>
                        <a:t>publication</a:t>
                      </a:r>
                      <a:endParaRPr lang="nl-NL" sz="1100"/>
                    </a:p>
                    <a:p>
                      <a:pPr marL="171450" lvl="0" indent="-171450">
                        <a:buFont typeface="Arial"/>
                        <a:buChar char="•"/>
                      </a:pPr>
                      <a:r>
                        <a:rPr lang="nl-NL" sz="1100" err="1"/>
                        <a:t>Liasing</a:t>
                      </a:r>
                      <a:r>
                        <a:rPr lang="nl-NL" sz="1100"/>
                        <a:t> </a:t>
                      </a:r>
                      <a:r>
                        <a:rPr lang="nl-NL" sz="1100" err="1"/>
                        <a:t>with</a:t>
                      </a:r>
                      <a:r>
                        <a:rPr lang="nl-NL" sz="1100"/>
                        <a:t> </a:t>
                      </a:r>
                      <a:r>
                        <a:rPr lang="nl-NL" sz="1100" err="1"/>
                        <a:t>international</a:t>
                      </a:r>
                      <a:r>
                        <a:rPr lang="nl-NL" sz="1100"/>
                        <a:t> </a:t>
                      </a:r>
                      <a:r>
                        <a:rPr lang="nl-NL" sz="1100" err="1"/>
                        <a:t>governments</a:t>
                      </a:r>
                      <a:r>
                        <a:rPr lang="nl-NL" sz="1100"/>
                        <a:t> </a:t>
                      </a:r>
                      <a:r>
                        <a:rPr lang="nl-NL" sz="1100" err="1"/>
                        <a:t>which</a:t>
                      </a:r>
                      <a:r>
                        <a:rPr lang="nl-NL" sz="1100"/>
                        <a:t> have </a:t>
                      </a:r>
                      <a:r>
                        <a:rPr lang="nl-NL" sz="1100" err="1"/>
                        <a:t>wide</a:t>
                      </a:r>
                      <a:r>
                        <a:rPr lang="nl-NL" sz="1100"/>
                        <a:t> </a:t>
                      </a:r>
                      <a:r>
                        <a:rPr lang="nl-NL" sz="1100" err="1"/>
                        <a:t>reach</a:t>
                      </a:r>
                      <a:r>
                        <a:rPr lang="nl-NL" sz="1100"/>
                        <a:t> </a:t>
                      </a:r>
                      <a:r>
                        <a:rPr lang="nl-NL" sz="1100" err="1"/>
                        <a:t>and</a:t>
                      </a:r>
                      <a:r>
                        <a:rPr lang="nl-NL" sz="1100"/>
                        <a:t> </a:t>
                      </a:r>
                      <a:r>
                        <a:rPr lang="nl-NL" sz="1100" err="1"/>
                        <a:t>influence</a:t>
                      </a:r>
                      <a:endParaRPr lang="nl-NL" sz="1100"/>
                    </a:p>
                    <a:p>
                      <a:pPr marL="171450" lvl="0" indent="-171450">
                        <a:buFont typeface="Arial"/>
                        <a:buChar char="•"/>
                      </a:pPr>
                      <a:r>
                        <a:rPr lang="nl-NL" sz="1100"/>
                        <a:t>Policy </a:t>
                      </a:r>
                      <a:r>
                        <a:rPr lang="nl-NL" sz="1100" err="1"/>
                        <a:t>briefs</a:t>
                      </a:r>
                      <a:endParaRPr lang="nl-NL" sz="1100"/>
                    </a:p>
                  </a:txBody>
                  <a:tcPr/>
                </a:tc>
                <a:extLst>
                  <a:ext uri="{0D108BD9-81ED-4DB2-BD59-A6C34878D82A}">
                    <a16:rowId xmlns:a16="http://schemas.microsoft.com/office/drawing/2014/main" val="3075521114"/>
                  </a:ext>
                </a:extLst>
              </a:tr>
              <a:tr h="1217701">
                <a:tc>
                  <a:txBody>
                    <a:bodyPr/>
                    <a:lstStyle/>
                    <a:p>
                      <a:r>
                        <a:rPr lang="nl-NL" sz="1100" b="1" err="1"/>
                        <a:t>Advocacy</a:t>
                      </a:r>
                      <a:r>
                        <a:rPr lang="nl-NL" sz="1100" b="1"/>
                        <a:t> </a:t>
                      </a:r>
                      <a:r>
                        <a:rPr lang="nl-NL" sz="1100" b="1" err="1"/>
                        <a:t>groups</a:t>
                      </a:r>
                    </a:p>
                  </a:txBody>
                  <a:tcPr/>
                </a:tc>
                <a:tc>
                  <a:txBody>
                    <a:bodyPr/>
                    <a:lstStyle/>
                    <a:p>
                      <a:pPr marL="285750" indent="-285750">
                        <a:buFont typeface="Arial"/>
                        <a:buChar char="•"/>
                      </a:pPr>
                      <a:r>
                        <a:rPr lang="nl-NL" sz="1100" err="1"/>
                        <a:t>Main</a:t>
                      </a:r>
                      <a:r>
                        <a:rPr lang="nl-NL" sz="1100"/>
                        <a:t> </a:t>
                      </a:r>
                      <a:r>
                        <a:rPr lang="nl-NL" sz="1100" err="1"/>
                        <a:t>aims</a:t>
                      </a:r>
                      <a:r>
                        <a:rPr lang="nl-NL" sz="1100"/>
                        <a:t> </a:t>
                      </a:r>
                      <a:r>
                        <a:rPr lang="nl-NL" sz="1100" err="1"/>
                        <a:t>and</a:t>
                      </a:r>
                      <a:r>
                        <a:rPr lang="nl-NL" sz="1100"/>
                        <a:t> </a:t>
                      </a:r>
                      <a:r>
                        <a:rPr lang="nl-NL" sz="1100" err="1"/>
                        <a:t>findings</a:t>
                      </a:r>
                      <a:endParaRPr lang="nl-NL" sz="1100"/>
                    </a:p>
                    <a:p>
                      <a:pPr marL="285750" lvl="0" indent="-285750">
                        <a:buFont typeface="Arial"/>
                        <a:buChar char="•"/>
                      </a:pPr>
                      <a:r>
                        <a:rPr lang="nl-NL" sz="1100" err="1"/>
                        <a:t>Strategies</a:t>
                      </a:r>
                      <a:r>
                        <a:rPr lang="nl-NL" sz="1100"/>
                        <a:t> </a:t>
                      </a:r>
                      <a:r>
                        <a:rPr lang="nl-NL" sz="1100" err="1"/>
                        <a:t>for</a:t>
                      </a:r>
                      <a:r>
                        <a:rPr lang="nl-NL" sz="1100"/>
                        <a:t> </a:t>
                      </a:r>
                      <a:r>
                        <a:rPr lang="nl-NL" sz="1100" err="1"/>
                        <a:t>implementation</a:t>
                      </a:r>
                      <a:endParaRPr lang="nl-NL" sz="1100"/>
                    </a:p>
                    <a:p>
                      <a:pPr marL="285750" lvl="0" indent="-285750">
                        <a:buFont typeface="Arial"/>
                        <a:buChar char="•"/>
                      </a:pPr>
                      <a:r>
                        <a:rPr lang="nl-NL" sz="1100"/>
                        <a:t>Health </a:t>
                      </a:r>
                      <a:r>
                        <a:rPr lang="nl-NL" sz="1100" err="1"/>
                        <a:t>and</a:t>
                      </a:r>
                      <a:r>
                        <a:rPr lang="nl-NL" sz="1100"/>
                        <a:t> </a:t>
                      </a:r>
                      <a:r>
                        <a:rPr lang="nl-NL" sz="1100" err="1"/>
                        <a:t>quality</a:t>
                      </a:r>
                      <a:r>
                        <a:rPr lang="nl-NL" sz="1100"/>
                        <a:t> of life impact</a:t>
                      </a:r>
                    </a:p>
                    <a:p>
                      <a:pPr marL="285750" lvl="0" indent="-285750">
                        <a:buFont typeface="Arial"/>
                        <a:buChar char="•"/>
                      </a:pPr>
                      <a:endParaRPr lang="nl-NL" sz="1100"/>
                    </a:p>
                    <a:p>
                      <a:pPr marL="0" lvl="0" indent="0">
                        <a:buNone/>
                      </a:pPr>
                      <a:endParaRPr lang="nl-NL" sz="1100"/>
                    </a:p>
                  </a:txBody>
                  <a:tcPr/>
                </a:tc>
                <a:tc>
                  <a:txBody>
                    <a:bodyPr/>
                    <a:lstStyle/>
                    <a:p>
                      <a:pPr marL="171450" indent="-171450">
                        <a:buFont typeface="Arial"/>
                        <a:buChar char="•"/>
                      </a:pPr>
                      <a:r>
                        <a:rPr lang="nl-NL" sz="1100"/>
                        <a:t>Foster </a:t>
                      </a:r>
                      <a:r>
                        <a:rPr lang="nl-NL" sz="1100" err="1"/>
                        <a:t>advocacy</a:t>
                      </a:r>
                      <a:r>
                        <a:rPr lang="nl-NL" sz="1100"/>
                        <a:t> </a:t>
                      </a:r>
                      <a:r>
                        <a:rPr lang="nl-NL" sz="1100" err="1"/>
                        <a:t>for</a:t>
                      </a:r>
                      <a:r>
                        <a:rPr lang="nl-NL" sz="1100"/>
                        <a:t> </a:t>
                      </a:r>
                      <a:r>
                        <a:rPr lang="nl-NL" sz="1100" err="1"/>
                        <a:t>NCDs</a:t>
                      </a:r>
                      <a:r>
                        <a:rPr lang="nl-NL" sz="1100"/>
                        <a:t> prevention in </a:t>
                      </a:r>
                      <a:r>
                        <a:rPr lang="nl-NL" sz="1100" err="1"/>
                        <a:t>young</a:t>
                      </a:r>
                      <a:r>
                        <a:rPr lang="nl-NL" sz="1100"/>
                        <a:t> </a:t>
                      </a:r>
                      <a:r>
                        <a:rPr lang="nl-NL" sz="1100" err="1"/>
                        <a:t>people</a:t>
                      </a:r>
                      <a:r>
                        <a:rPr lang="nl-NL" sz="1100"/>
                        <a:t> </a:t>
                      </a:r>
                    </a:p>
                    <a:p>
                      <a:pPr marL="171450" lvl="0" indent="-171450">
                        <a:buFont typeface="Arial"/>
                        <a:buChar char="•"/>
                      </a:pPr>
                      <a:r>
                        <a:rPr lang="nl-NL" sz="1100"/>
                        <a:t>Commitment </a:t>
                      </a:r>
                      <a:r>
                        <a:rPr lang="nl-NL" sz="1100" err="1"/>
                        <a:t>to</a:t>
                      </a:r>
                      <a:r>
                        <a:rPr lang="nl-NL" sz="1100"/>
                        <a:t> post-project </a:t>
                      </a:r>
                      <a:r>
                        <a:rPr lang="nl-NL" sz="1100" err="1"/>
                        <a:t>implementation</a:t>
                      </a:r>
                      <a:endParaRPr lang="nl-NL" sz="1100"/>
                    </a:p>
                    <a:p>
                      <a:pPr marL="171450" lvl="0" indent="-171450">
                        <a:buFont typeface="Arial"/>
                        <a:buChar char="•"/>
                      </a:pPr>
                      <a:r>
                        <a:rPr lang="nl-NL" sz="1100"/>
                        <a:t>Engagement </a:t>
                      </a:r>
                      <a:r>
                        <a:rPr lang="nl-NL" sz="1100" err="1"/>
                        <a:t>for</a:t>
                      </a:r>
                      <a:r>
                        <a:rPr lang="nl-NL" sz="1100"/>
                        <a:t> project input</a:t>
                      </a:r>
                    </a:p>
                  </a:txBody>
                  <a:tcPr/>
                </a:tc>
                <a:tc>
                  <a:txBody>
                    <a:bodyPr/>
                    <a:lstStyle/>
                    <a:p>
                      <a:pPr marL="171450" indent="-171450">
                        <a:buFont typeface="Arial"/>
                        <a:buChar char="•"/>
                      </a:pPr>
                      <a:r>
                        <a:rPr lang="nl-NL" sz="1100" err="1"/>
                        <a:t>Generation</a:t>
                      </a:r>
                      <a:r>
                        <a:rPr lang="nl-NL" sz="1100"/>
                        <a:t> H project website</a:t>
                      </a:r>
                    </a:p>
                    <a:p>
                      <a:pPr marL="171450" lvl="0" indent="-171450">
                        <a:buFont typeface="Arial"/>
                        <a:buChar char="•"/>
                      </a:pPr>
                      <a:r>
                        <a:rPr lang="nl-NL" sz="1100" err="1"/>
                        <a:t>Periodic</a:t>
                      </a:r>
                      <a:r>
                        <a:rPr lang="nl-NL" sz="1100"/>
                        <a:t> </a:t>
                      </a:r>
                      <a:r>
                        <a:rPr lang="nl-NL" sz="1100" err="1"/>
                        <a:t>newsletter</a:t>
                      </a:r>
                      <a:r>
                        <a:rPr lang="nl-NL" sz="1100"/>
                        <a:t> </a:t>
                      </a:r>
                      <a:r>
                        <a:rPr lang="nl-NL" sz="1100" err="1"/>
                        <a:t>throughout</a:t>
                      </a:r>
                      <a:r>
                        <a:rPr lang="nl-NL" sz="1100"/>
                        <a:t> project</a:t>
                      </a:r>
                    </a:p>
                    <a:p>
                      <a:pPr marL="171450" lvl="0" indent="-171450">
                        <a:buFont typeface="Arial"/>
                        <a:buChar char="•"/>
                      </a:pPr>
                      <a:r>
                        <a:rPr lang="nl-NL" sz="1100"/>
                        <a:t>Meeting </a:t>
                      </a:r>
                      <a:r>
                        <a:rPr lang="nl-NL" sz="1100" err="1"/>
                        <a:t>with</a:t>
                      </a:r>
                      <a:r>
                        <a:rPr lang="nl-NL" sz="1100"/>
                        <a:t> </a:t>
                      </a:r>
                      <a:r>
                        <a:rPr lang="nl-NL" sz="1100" err="1"/>
                        <a:t>patient</a:t>
                      </a:r>
                      <a:r>
                        <a:rPr lang="nl-NL" sz="1100"/>
                        <a:t> </a:t>
                      </a:r>
                      <a:r>
                        <a:rPr lang="nl-NL" sz="1100" err="1"/>
                        <a:t>advocacy</a:t>
                      </a:r>
                      <a:r>
                        <a:rPr lang="nl-NL" sz="1100"/>
                        <a:t> </a:t>
                      </a:r>
                      <a:r>
                        <a:rPr lang="nl-NL" sz="1100" err="1"/>
                        <a:t>groups</a:t>
                      </a:r>
                      <a:endParaRPr lang="nl-NL" sz="1100"/>
                    </a:p>
                    <a:p>
                      <a:pPr marL="171450" lvl="0" indent="-171450">
                        <a:buFont typeface="Arial"/>
                        <a:buChar char="•"/>
                      </a:pPr>
                      <a:r>
                        <a:rPr lang="nl-NL" sz="1100" err="1"/>
                        <a:t>Dissemination</a:t>
                      </a:r>
                      <a:r>
                        <a:rPr lang="nl-NL" sz="1100"/>
                        <a:t> meetings – </a:t>
                      </a:r>
                      <a:r>
                        <a:rPr lang="nl-NL" sz="1100" err="1"/>
                        <a:t>study</a:t>
                      </a:r>
                      <a:r>
                        <a:rPr lang="nl-NL" sz="1100"/>
                        <a:t> </a:t>
                      </a:r>
                      <a:r>
                        <a:rPr lang="nl-NL" sz="1100" err="1"/>
                        <a:t>outcomes</a:t>
                      </a:r>
                      <a:endParaRPr lang="nl-NL" sz="1100"/>
                    </a:p>
                  </a:txBody>
                  <a:tcPr/>
                </a:tc>
                <a:extLst>
                  <a:ext uri="{0D108BD9-81ED-4DB2-BD59-A6C34878D82A}">
                    <a16:rowId xmlns:a16="http://schemas.microsoft.com/office/drawing/2014/main" val="1909000497"/>
                  </a:ext>
                </a:extLst>
              </a:tr>
              <a:tr h="1464067">
                <a:tc>
                  <a:txBody>
                    <a:bodyPr/>
                    <a:lstStyle/>
                    <a:p>
                      <a:r>
                        <a:rPr lang="nl-NL" sz="1100" b="1" err="1"/>
                        <a:t>Advisory</a:t>
                      </a:r>
                      <a:r>
                        <a:rPr lang="nl-NL" sz="1100" b="1"/>
                        <a:t> Board</a:t>
                      </a:r>
                    </a:p>
                  </a:txBody>
                  <a:tcPr/>
                </a:tc>
                <a:tc>
                  <a:txBody>
                    <a:bodyPr/>
                    <a:lstStyle/>
                    <a:p>
                      <a:pPr marL="171450" indent="-171450">
                        <a:buFont typeface="Arial"/>
                        <a:buChar char="•"/>
                      </a:pPr>
                      <a:r>
                        <a:rPr lang="nl-NL" sz="1100" err="1"/>
                        <a:t>Scientific</a:t>
                      </a:r>
                      <a:r>
                        <a:rPr lang="nl-NL" sz="1100"/>
                        <a:t> basis </a:t>
                      </a:r>
                    </a:p>
                    <a:p>
                      <a:pPr marL="171450" lvl="0" indent="-171450">
                        <a:buFont typeface="Arial"/>
                        <a:buChar char="•"/>
                      </a:pPr>
                      <a:r>
                        <a:rPr lang="nl-NL" sz="1100" err="1"/>
                        <a:t>Methods</a:t>
                      </a:r>
                      <a:r>
                        <a:rPr lang="nl-NL" sz="1100"/>
                        <a:t> &amp; tools</a:t>
                      </a:r>
                    </a:p>
                    <a:p>
                      <a:pPr marL="171450" lvl="0" indent="-171450">
                        <a:buFont typeface="Arial"/>
                        <a:buChar char="•"/>
                      </a:pPr>
                      <a:r>
                        <a:rPr lang="nl-NL" sz="1100" err="1"/>
                        <a:t>Strategies</a:t>
                      </a:r>
                      <a:r>
                        <a:rPr lang="nl-NL" sz="1100"/>
                        <a:t> </a:t>
                      </a:r>
                      <a:r>
                        <a:rPr lang="nl-NL" sz="1100" err="1"/>
                        <a:t>for</a:t>
                      </a:r>
                      <a:r>
                        <a:rPr lang="nl-NL" sz="1100"/>
                        <a:t> </a:t>
                      </a:r>
                      <a:r>
                        <a:rPr lang="nl-NL" sz="1100" err="1"/>
                        <a:t>implementation</a:t>
                      </a:r>
                      <a:endParaRPr lang="nl-NL" sz="1100"/>
                    </a:p>
                    <a:p>
                      <a:pPr marL="171450" lvl="0" indent="-171450">
                        <a:buFont typeface="Arial"/>
                        <a:buChar char="•"/>
                      </a:pPr>
                      <a:r>
                        <a:rPr lang="nl-NL" sz="1100"/>
                        <a:t>Project </a:t>
                      </a:r>
                      <a:r>
                        <a:rPr lang="nl-NL" sz="1100" err="1"/>
                        <a:t>outcomes</a:t>
                      </a:r>
                      <a:endParaRPr lang="nl-NL" sz="1100"/>
                    </a:p>
                    <a:p>
                      <a:pPr marL="171450" lvl="0" indent="-171450">
                        <a:buFont typeface="Arial"/>
                        <a:buChar char="•"/>
                      </a:pPr>
                      <a:r>
                        <a:rPr lang="nl-NL" sz="1100" err="1"/>
                        <a:t>Cost-effectiveness</a:t>
                      </a:r>
                      <a:endParaRPr lang="nl-NL" sz="1100"/>
                    </a:p>
                    <a:p>
                      <a:pPr marL="171450" lvl="0" indent="-171450">
                        <a:buFont typeface="Arial"/>
                        <a:buChar char="•"/>
                      </a:pPr>
                      <a:endParaRPr lang="nl-NL" sz="1100"/>
                    </a:p>
                    <a:p>
                      <a:pPr marL="171450" lvl="0" indent="-171450">
                        <a:buFont typeface="Arial"/>
                        <a:buChar char="•"/>
                      </a:pPr>
                      <a:endParaRPr lang="nl-NL" sz="1100"/>
                    </a:p>
                    <a:p>
                      <a:pPr marL="171450" lvl="0" indent="-171450">
                        <a:buFont typeface="Arial"/>
                        <a:buChar char="•"/>
                      </a:pPr>
                      <a:endParaRPr lang="nl-NL" sz="1100"/>
                    </a:p>
                  </a:txBody>
                  <a:tcPr/>
                </a:tc>
                <a:tc>
                  <a:txBody>
                    <a:bodyPr/>
                    <a:lstStyle/>
                    <a:p>
                      <a:pPr marL="171450" indent="-171450">
                        <a:buFont typeface="Arial"/>
                        <a:buChar char="•"/>
                      </a:pPr>
                      <a:r>
                        <a:rPr lang="nl-NL" sz="1100" err="1"/>
                        <a:t>Provide</a:t>
                      </a:r>
                      <a:r>
                        <a:rPr lang="nl-NL" sz="1100"/>
                        <a:t> </a:t>
                      </a:r>
                      <a:r>
                        <a:rPr lang="nl-NL" sz="1100" err="1"/>
                        <a:t>advice</a:t>
                      </a:r>
                      <a:r>
                        <a:rPr lang="nl-NL" sz="1100"/>
                        <a:t> on </a:t>
                      </a:r>
                      <a:r>
                        <a:rPr lang="nl-NL" sz="1100" err="1"/>
                        <a:t>the</a:t>
                      </a:r>
                      <a:r>
                        <a:rPr lang="nl-NL" sz="1100"/>
                        <a:t> project</a:t>
                      </a:r>
                    </a:p>
                    <a:p>
                      <a:pPr marL="171450" lvl="0" indent="-171450">
                        <a:buFont typeface="Arial"/>
                        <a:buChar char="•"/>
                      </a:pPr>
                      <a:r>
                        <a:rPr lang="nl-NL" sz="1100"/>
                        <a:t>Foster </a:t>
                      </a:r>
                      <a:r>
                        <a:rPr lang="nl-NL" sz="1100" err="1"/>
                        <a:t>advocacy</a:t>
                      </a:r>
                      <a:r>
                        <a:rPr lang="nl-NL" sz="1100"/>
                        <a:t> </a:t>
                      </a:r>
                      <a:r>
                        <a:rPr lang="nl-NL" sz="1100" err="1"/>
                        <a:t>for</a:t>
                      </a:r>
                      <a:r>
                        <a:rPr lang="nl-NL" sz="1100"/>
                        <a:t> </a:t>
                      </a:r>
                      <a:r>
                        <a:rPr lang="nl-NL" sz="1100" err="1"/>
                        <a:t>NCDs</a:t>
                      </a:r>
                      <a:r>
                        <a:rPr lang="nl-NL" sz="1100"/>
                        <a:t> prevention in </a:t>
                      </a:r>
                      <a:r>
                        <a:rPr lang="nl-NL" sz="1100" err="1"/>
                        <a:t>young</a:t>
                      </a:r>
                      <a:r>
                        <a:rPr lang="nl-NL" sz="1100"/>
                        <a:t> </a:t>
                      </a:r>
                      <a:r>
                        <a:rPr lang="nl-NL" sz="1100" err="1"/>
                        <a:t>people</a:t>
                      </a:r>
                      <a:endParaRPr lang="nl-NL" sz="1100"/>
                    </a:p>
                    <a:p>
                      <a:pPr marL="171450" lvl="0" indent="-171450">
                        <a:buFont typeface="Arial"/>
                        <a:buChar char="•"/>
                      </a:pPr>
                      <a:r>
                        <a:rPr lang="nl-NL" sz="1100"/>
                        <a:t>Commitment </a:t>
                      </a:r>
                      <a:r>
                        <a:rPr lang="nl-NL" sz="1100" err="1"/>
                        <a:t>to</a:t>
                      </a:r>
                      <a:r>
                        <a:rPr lang="nl-NL" sz="1100"/>
                        <a:t> post-project </a:t>
                      </a:r>
                      <a:r>
                        <a:rPr lang="nl-NL" sz="1100" err="1"/>
                        <a:t>implementation</a:t>
                      </a:r>
                      <a:endParaRPr lang="nl-NL" sz="1100"/>
                    </a:p>
                    <a:p>
                      <a:pPr marL="171450" lvl="0" indent="-171450">
                        <a:buFont typeface="Arial"/>
                        <a:buChar char="•"/>
                      </a:pPr>
                      <a:r>
                        <a:rPr lang="nl-NL" sz="1100"/>
                        <a:t>Engagement </a:t>
                      </a:r>
                      <a:r>
                        <a:rPr lang="nl-NL" sz="1100" err="1"/>
                        <a:t>for</a:t>
                      </a:r>
                      <a:r>
                        <a:rPr lang="nl-NL" sz="1100"/>
                        <a:t> project input</a:t>
                      </a:r>
                    </a:p>
                  </a:txBody>
                  <a:tcPr/>
                </a:tc>
                <a:tc>
                  <a:txBody>
                    <a:bodyPr/>
                    <a:lstStyle/>
                    <a:p>
                      <a:pPr marL="171450" indent="-171450">
                        <a:buFont typeface="Arial"/>
                        <a:buChar char="•"/>
                      </a:pPr>
                      <a:r>
                        <a:rPr lang="nl-NL" sz="1100" err="1"/>
                        <a:t>Generation</a:t>
                      </a:r>
                      <a:r>
                        <a:rPr lang="nl-NL" sz="1100"/>
                        <a:t> H project meetings</a:t>
                      </a:r>
                    </a:p>
                    <a:p>
                      <a:pPr marL="171450" lvl="0" indent="-171450">
                        <a:buFont typeface="Arial"/>
                        <a:buChar char="•"/>
                      </a:pPr>
                      <a:r>
                        <a:rPr lang="nl-NL" sz="1100" err="1"/>
                        <a:t>Periodic</a:t>
                      </a:r>
                      <a:r>
                        <a:rPr lang="nl-NL" sz="1100"/>
                        <a:t> </a:t>
                      </a:r>
                      <a:r>
                        <a:rPr lang="nl-NL" sz="1100" err="1"/>
                        <a:t>newsletter</a:t>
                      </a:r>
                      <a:r>
                        <a:rPr lang="nl-NL" sz="1100"/>
                        <a:t> </a:t>
                      </a:r>
                      <a:r>
                        <a:rPr lang="nl-NL" sz="1100" err="1"/>
                        <a:t>throughout</a:t>
                      </a:r>
                      <a:r>
                        <a:rPr lang="nl-NL" sz="1100"/>
                        <a:t> project</a:t>
                      </a:r>
                    </a:p>
                    <a:p>
                      <a:pPr marL="171450" lvl="0" indent="-171450">
                        <a:buFont typeface="Arial"/>
                        <a:buChar char="•"/>
                      </a:pPr>
                      <a:r>
                        <a:rPr lang="nl-NL" sz="1100" err="1"/>
                        <a:t>Social</a:t>
                      </a:r>
                      <a:r>
                        <a:rPr lang="nl-NL" sz="1100"/>
                        <a:t> media (X, Facebook, LinkedIn)</a:t>
                      </a:r>
                    </a:p>
                    <a:p>
                      <a:pPr marL="171450" lvl="0" indent="-171450">
                        <a:buFont typeface="Arial"/>
                        <a:buChar char="•"/>
                      </a:pPr>
                      <a:r>
                        <a:rPr lang="nl-NL" sz="1100" err="1"/>
                        <a:t>Dissemination</a:t>
                      </a:r>
                      <a:r>
                        <a:rPr lang="nl-NL" sz="1100"/>
                        <a:t> meetings – </a:t>
                      </a:r>
                      <a:r>
                        <a:rPr lang="nl-NL" sz="1100" err="1"/>
                        <a:t>study</a:t>
                      </a:r>
                      <a:r>
                        <a:rPr lang="nl-NL" sz="1100"/>
                        <a:t> </a:t>
                      </a:r>
                      <a:r>
                        <a:rPr lang="nl-NL" sz="1100" err="1"/>
                        <a:t>outcomes</a:t>
                      </a:r>
                      <a:endParaRPr lang="nl-NL" sz="1100"/>
                    </a:p>
                    <a:p>
                      <a:pPr marL="171450" lvl="0" indent="-171450">
                        <a:buFont typeface="Arial"/>
                        <a:buChar char="•"/>
                      </a:pPr>
                      <a:r>
                        <a:rPr lang="nl-NL" sz="1100"/>
                        <a:t>Project website</a:t>
                      </a:r>
                    </a:p>
                  </a:txBody>
                  <a:tcPr/>
                </a:tc>
                <a:extLst>
                  <a:ext uri="{0D108BD9-81ED-4DB2-BD59-A6C34878D82A}">
                    <a16:rowId xmlns:a16="http://schemas.microsoft.com/office/drawing/2014/main" val="1879915754"/>
                  </a:ext>
                </a:extLst>
              </a:tr>
              <a:tr h="1055849">
                <a:tc>
                  <a:txBody>
                    <a:bodyPr/>
                    <a:lstStyle/>
                    <a:p>
                      <a:pPr lvl="0">
                        <a:buNone/>
                      </a:pPr>
                      <a:r>
                        <a:rPr lang="nl-NL" sz="1100" b="1" err="1"/>
                        <a:t>Citizens</a:t>
                      </a:r>
                      <a:r>
                        <a:rPr lang="nl-NL" sz="1100" b="1"/>
                        <a:t>/</a:t>
                      </a:r>
                      <a:r>
                        <a:rPr lang="nl-NL" sz="1100" b="1" err="1"/>
                        <a:t>general</a:t>
                      </a:r>
                      <a:r>
                        <a:rPr lang="nl-NL" sz="1100" b="1"/>
                        <a:t> society/</a:t>
                      </a:r>
                      <a:r>
                        <a:rPr lang="nl-NL" sz="1100" b="1" err="1"/>
                        <a:t>youth</a:t>
                      </a:r>
                      <a:r>
                        <a:rPr lang="nl-NL" sz="1100" b="1"/>
                        <a:t> </a:t>
                      </a:r>
                      <a:r>
                        <a:rPr lang="nl-NL" sz="1100" b="1" err="1"/>
                        <a:t>groups</a:t>
                      </a:r>
                    </a:p>
                  </a:txBody>
                  <a:tcPr/>
                </a:tc>
                <a:tc>
                  <a:txBody>
                    <a:bodyPr/>
                    <a:lstStyle/>
                    <a:p>
                      <a:pPr marL="171450" lvl="0" indent="-171450">
                        <a:buFont typeface="Arial"/>
                        <a:buChar char="•"/>
                      </a:pPr>
                      <a:r>
                        <a:rPr lang="nl-NL" sz="1100" err="1"/>
                        <a:t>Main</a:t>
                      </a:r>
                      <a:r>
                        <a:rPr lang="nl-NL" sz="1100"/>
                        <a:t> </a:t>
                      </a:r>
                      <a:r>
                        <a:rPr lang="nl-NL" sz="1100" err="1"/>
                        <a:t>aims</a:t>
                      </a:r>
                      <a:r>
                        <a:rPr lang="nl-NL" sz="1100"/>
                        <a:t> </a:t>
                      </a:r>
                      <a:r>
                        <a:rPr lang="nl-NL" sz="1100" err="1"/>
                        <a:t>and</a:t>
                      </a:r>
                      <a:r>
                        <a:rPr lang="nl-NL" sz="1100"/>
                        <a:t> </a:t>
                      </a:r>
                      <a:r>
                        <a:rPr lang="nl-NL" sz="1100" err="1"/>
                        <a:t>findings</a:t>
                      </a:r>
                      <a:endParaRPr lang="nl-NL" sz="1100"/>
                    </a:p>
                    <a:p>
                      <a:pPr marL="171450" lvl="0" indent="-171450">
                        <a:buFont typeface="Arial"/>
                        <a:buChar char="•"/>
                      </a:pPr>
                      <a:r>
                        <a:rPr lang="nl-NL" sz="1100"/>
                        <a:t>Health </a:t>
                      </a:r>
                      <a:r>
                        <a:rPr lang="nl-NL" sz="1100" err="1"/>
                        <a:t>and</a:t>
                      </a:r>
                      <a:r>
                        <a:rPr lang="nl-NL" sz="1100"/>
                        <a:t> </a:t>
                      </a:r>
                      <a:r>
                        <a:rPr lang="nl-NL" sz="1100" err="1"/>
                        <a:t>quality</a:t>
                      </a:r>
                      <a:r>
                        <a:rPr lang="nl-NL" sz="1100"/>
                        <a:t> of life impact</a:t>
                      </a:r>
                    </a:p>
                  </a:txBody>
                  <a:tcPr/>
                </a:tc>
                <a:tc>
                  <a:txBody>
                    <a:bodyPr/>
                    <a:lstStyle/>
                    <a:p>
                      <a:pPr marL="171450" lvl="0" indent="-171450">
                        <a:buFont typeface="Arial"/>
                        <a:buChar char="•"/>
                      </a:pPr>
                      <a:r>
                        <a:rPr lang="nl-NL" sz="1100" err="1"/>
                        <a:t>Uptake</a:t>
                      </a:r>
                      <a:r>
                        <a:rPr lang="nl-NL" sz="1100"/>
                        <a:t> of project </a:t>
                      </a:r>
                      <a:r>
                        <a:rPr lang="nl-NL" sz="1100" err="1"/>
                        <a:t>results</a:t>
                      </a:r>
                    </a:p>
                    <a:p>
                      <a:pPr marL="171450" lvl="0" indent="-171450">
                        <a:buFont typeface="Arial"/>
                        <a:buChar char="•"/>
                      </a:pPr>
                      <a:r>
                        <a:rPr lang="nl-NL" sz="1100"/>
                        <a:t>Engagement </a:t>
                      </a:r>
                      <a:r>
                        <a:rPr lang="nl-NL" sz="1100" err="1"/>
                        <a:t>for</a:t>
                      </a:r>
                      <a:r>
                        <a:rPr lang="nl-NL" sz="1100"/>
                        <a:t> project input</a:t>
                      </a:r>
                    </a:p>
                  </a:txBody>
                  <a:tcPr/>
                </a:tc>
                <a:tc>
                  <a:txBody>
                    <a:bodyPr/>
                    <a:lstStyle/>
                    <a:p>
                      <a:pPr marL="171450" lvl="0" indent="-171450">
                        <a:buFont typeface="Arial"/>
                        <a:buChar char="•"/>
                      </a:pPr>
                      <a:r>
                        <a:rPr lang="nl-NL" sz="1100" err="1"/>
                        <a:t>Social</a:t>
                      </a:r>
                      <a:r>
                        <a:rPr lang="nl-NL" sz="1100"/>
                        <a:t> media (X, Facebook, LinkedIn)</a:t>
                      </a:r>
                    </a:p>
                    <a:p>
                      <a:pPr marL="171450" lvl="0" indent="-171450">
                        <a:buFont typeface="Arial"/>
                        <a:buChar char="•"/>
                      </a:pPr>
                      <a:r>
                        <a:rPr lang="nl-NL" sz="1100"/>
                        <a:t>Press release/interviews in </a:t>
                      </a:r>
                      <a:r>
                        <a:rPr lang="nl-NL" sz="1100" err="1"/>
                        <a:t>Newspapers</a:t>
                      </a:r>
                      <a:r>
                        <a:rPr lang="nl-NL" sz="1100"/>
                        <a:t>, magazines </a:t>
                      </a:r>
                      <a:r>
                        <a:rPr lang="nl-NL" sz="1100" err="1"/>
                        <a:t>and</a:t>
                      </a:r>
                      <a:r>
                        <a:rPr lang="nl-NL" sz="1100"/>
                        <a:t> </a:t>
                      </a:r>
                      <a:r>
                        <a:rPr lang="nl-NL" sz="1100" err="1"/>
                        <a:t>pssibly</a:t>
                      </a:r>
                      <a:r>
                        <a:rPr lang="nl-NL" sz="1100"/>
                        <a:t> </a:t>
                      </a:r>
                      <a:r>
                        <a:rPr lang="nl-NL" sz="1100" err="1"/>
                        <a:t>national</a:t>
                      </a:r>
                      <a:r>
                        <a:rPr lang="nl-NL" sz="1100"/>
                        <a:t> </a:t>
                      </a:r>
                      <a:r>
                        <a:rPr lang="nl-NL" sz="1100" err="1"/>
                        <a:t>television</a:t>
                      </a:r>
                      <a:endParaRPr lang="nl-NL" sz="1100"/>
                    </a:p>
                    <a:p>
                      <a:pPr marL="171450" lvl="0" indent="-171450">
                        <a:buFont typeface="Arial"/>
                        <a:buChar char="•"/>
                      </a:pPr>
                      <a:r>
                        <a:rPr lang="nl-NL" sz="1100" err="1"/>
                        <a:t>Generation</a:t>
                      </a:r>
                      <a:r>
                        <a:rPr lang="nl-NL" sz="1100"/>
                        <a:t> H project website</a:t>
                      </a:r>
                    </a:p>
                  </a:txBody>
                  <a:tcPr/>
                </a:tc>
                <a:extLst>
                  <a:ext uri="{0D108BD9-81ED-4DB2-BD59-A6C34878D82A}">
                    <a16:rowId xmlns:a16="http://schemas.microsoft.com/office/drawing/2014/main" val="608939159"/>
                  </a:ext>
                </a:extLst>
              </a:tr>
            </a:tbl>
          </a:graphicData>
        </a:graphic>
      </p:graphicFrame>
      <p:pic>
        <p:nvPicPr>
          <p:cNvPr id="4" name="Afbeelding 3" descr="Eu Logo - European Union, HD Png Download - vhv">
            <a:extLst>
              <a:ext uri="{FF2B5EF4-FFF2-40B4-BE49-F238E27FC236}">
                <a16:creationId xmlns:a16="http://schemas.microsoft.com/office/drawing/2014/main" id="{24374339-5CC9-33E9-301E-CBBCEBFA2A45}"/>
              </a:ext>
            </a:extLst>
          </p:cNvPr>
          <p:cNvPicPr>
            <a:picLocks noChangeAspect="1"/>
          </p:cNvPicPr>
          <p:nvPr/>
        </p:nvPicPr>
        <p:blipFill rotWithShape="1">
          <a:blip r:embed="rId3"/>
          <a:srcRect l="29861" t="11450" r="30556" b="28244"/>
          <a:stretch/>
        </p:blipFill>
        <p:spPr>
          <a:xfrm>
            <a:off x="10875650" y="36316"/>
            <a:ext cx="741656" cy="516343"/>
          </a:xfrm>
          <a:prstGeom prst="rect">
            <a:avLst/>
          </a:prstGeom>
        </p:spPr>
      </p:pic>
      <p:sp>
        <p:nvSpPr>
          <p:cNvPr id="7" name="Tekstvak 6">
            <a:extLst>
              <a:ext uri="{FF2B5EF4-FFF2-40B4-BE49-F238E27FC236}">
                <a16:creationId xmlns:a16="http://schemas.microsoft.com/office/drawing/2014/main" id="{377DF30C-68FA-312C-19E2-F99120AE7801}"/>
              </a:ext>
            </a:extLst>
          </p:cNvPr>
          <p:cNvSpPr txBox="1"/>
          <p:nvPr/>
        </p:nvSpPr>
        <p:spPr>
          <a:xfrm>
            <a:off x="10265088" y="552659"/>
            <a:ext cx="290732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100" b="1" err="1">
                <a:solidFill>
                  <a:schemeClr val="accent1">
                    <a:lumMod val="75000"/>
                  </a:schemeClr>
                </a:solidFill>
                <a:cs typeface="Calibri"/>
              </a:rPr>
              <a:t>Funded</a:t>
            </a:r>
            <a:r>
              <a:rPr lang="nl-NL" sz="1100" b="1">
                <a:solidFill>
                  <a:schemeClr val="accent1">
                    <a:lumMod val="75000"/>
                  </a:schemeClr>
                </a:solidFill>
                <a:cs typeface="Calibri"/>
              </a:rPr>
              <a:t> </a:t>
            </a:r>
            <a:r>
              <a:rPr lang="nl-NL" sz="1100" b="1" err="1">
                <a:solidFill>
                  <a:schemeClr val="accent1">
                    <a:lumMod val="75000"/>
                  </a:schemeClr>
                </a:solidFill>
                <a:cs typeface="Calibri"/>
              </a:rPr>
              <a:t>by</a:t>
            </a:r>
            <a:r>
              <a:rPr lang="nl-NL" sz="1100" b="1">
                <a:solidFill>
                  <a:schemeClr val="accent1">
                    <a:lumMod val="75000"/>
                  </a:schemeClr>
                </a:solidFill>
                <a:cs typeface="Calibri"/>
              </a:rPr>
              <a:t> European Union</a:t>
            </a:r>
          </a:p>
        </p:txBody>
      </p:sp>
      <p:pic>
        <p:nvPicPr>
          <p:cNvPr id="9" name="Picture 19" descr="Afbeelding met symbool, Lettertype, logo, Graphics&#10;&#10;Automatisch gegenereerde beschrijving">
            <a:extLst>
              <a:ext uri="{FF2B5EF4-FFF2-40B4-BE49-F238E27FC236}">
                <a16:creationId xmlns:a16="http://schemas.microsoft.com/office/drawing/2014/main" id="{0EC7C333-D9AF-2CB9-3D93-CF7436276C54}"/>
              </a:ext>
            </a:extLst>
          </p:cNvPr>
          <p:cNvPicPr>
            <a:picLocks noChangeAspect="1"/>
          </p:cNvPicPr>
          <p:nvPr/>
        </p:nvPicPr>
        <p:blipFill>
          <a:blip r:embed="rId4"/>
          <a:stretch>
            <a:fillRect/>
          </a:stretch>
        </p:blipFill>
        <p:spPr>
          <a:xfrm>
            <a:off x="124079" y="113923"/>
            <a:ext cx="579444" cy="578684"/>
          </a:xfrm>
          <a:prstGeom prst="rect">
            <a:avLst/>
          </a:prstGeom>
        </p:spPr>
      </p:pic>
    </p:spTree>
    <p:extLst>
      <p:ext uri="{BB962C8B-B14F-4D97-AF65-F5344CB8AC3E}">
        <p14:creationId xmlns:p14="http://schemas.microsoft.com/office/powerpoint/2010/main" val="351687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78FB-59C0-7151-C341-2E1CDB3AA6BA}"/>
              </a:ext>
            </a:extLst>
          </p:cNvPr>
          <p:cNvSpPr>
            <a:spLocks noGrp="1"/>
          </p:cNvSpPr>
          <p:nvPr>
            <p:ph type="ctrTitle"/>
          </p:nvPr>
        </p:nvSpPr>
        <p:spPr>
          <a:xfrm>
            <a:off x="1524000" y="2042514"/>
            <a:ext cx="9144000" cy="992997"/>
          </a:xfrm>
        </p:spPr>
        <p:txBody>
          <a:bodyPr/>
          <a:lstStyle/>
          <a:p>
            <a:r>
              <a:rPr lang="en-US" b="1">
                <a:solidFill>
                  <a:schemeClr val="accent6">
                    <a:lumMod val="50000"/>
                  </a:schemeClr>
                </a:solidFill>
                <a:latin typeface="Trebuchet MS" panose="020B0603020202020204" pitchFamily="34" charset="0"/>
              </a:rPr>
              <a:t>Thank you</a:t>
            </a:r>
            <a:endParaRPr lang="en-NL" b="1">
              <a:solidFill>
                <a:schemeClr val="accent6">
                  <a:lumMod val="50000"/>
                </a:schemeClr>
              </a:solidFill>
              <a:latin typeface="Trebuchet MS" panose="020B0603020202020204" pitchFamily="34" charset="0"/>
            </a:endParaRPr>
          </a:p>
        </p:txBody>
      </p:sp>
      <p:sp>
        <p:nvSpPr>
          <p:cNvPr id="3" name="Subtitle 2">
            <a:extLst>
              <a:ext uri="{FF2B5EF4-FFF2-40B4-BE49-F238E27FC236}">
                <a16:creationId xmlns:a16="http://schemas.microsoft.com/office/drawing/2014/main" id="{5908A33F-8464-D419-1759-E027F31AEFA6}"/>
              </a:ext>
            </a:extLst>
          </p:cNvPr>
          <p:cNvSpPr>
            <a:spLocks noGrp="1"/>
          </p:cNvSpPr>
          <p:nvPr>
            <p:ph type="subTitle" idx="1"/>
          </p:nvPr>
        </p:nvSpPr>
        <p:spPr>
          <a:xfrm>
            <a:off x="1524000" y="3041557"/>
            <a:ext cx="9144000" cy="936812"/>
          </a:xfrm>
        </p:spPr>
        <p:txBody>
          <a:bodyPr vert="horz" lIns="91440" tIns="45720" rIns="91440" bIns="45720" rtlCol="0" anchor="t">
            <a:noAutofit/>
          </a:bodyPr>
          <a:lstStyle/>
          <a:p>
            <a:endParaRPr lang="en-US">
              <a:latin typeface="Trebuchet MS" panose="020B0603020202020204" pitchFamily="34" charset="0"/>
            </a:endParaRPr>
          </a:p>
          <a:p>
            <a:r>
              <a:rPr lang="en-US">
                <a:latin typeface="Trebuchet MS"/>
              </a:rPr>
              <a:t>For further details about the Generation H project and opportunities for engagement, please visit our website: </a:t>
            </a:r>
            <a:r>
              <a:rPr lang="en-US" u="sng">
                <a:latin typeface="Trebuchet MS"/>
                <a:hlinkClick r:id="rId2"/>
              </a:rPr>
              <a:t>https://www.generationh.org/</a:t>
            </a:r>
            <a:endParaRPr lang="en-US">
              <a:latin typeface="Trebuchet MS" panose="020B0603020202020204" pitchFamily="34" charset="0"/>
            </a:endParaRPr>
          </a:p>
        </p:txBody>
      </p:sp>
      <p:pic>
        <p:nvPicPr>
          <p:cNvPr id="5" name="Picture 19" descr="Afbeelding met symbool, Lettertype, logo, Graphics&#10;&#10;Automatisch gegenereerde beschrijving">
            <a:extLst>
              <a:ext uri="{FF2B5EF4-FFF2-40B4-BE49-F238E27FC236}">
                <a16:creationId xmlns:a16="http://schemas.microsoft.com/office/drawing/2014/main" id="{942D9969-7E87-9A23-1BB9-D1194D416C18}"/>
              </a:ext>
            </a:extLst>
          </p:cNvPr>
          <p:cNvPicPr>
            <a:picLocks noChangeAspect="1"/>
          </p:cNvPicPr>
          <p:nvPr/>
        </p:nvPicPr>
        <p:blipFill>
          <a:blip r:embed="rId3"/>
          <a:stretch>
            <a:fillRect/>
          </a:stretch>
        </p:blipFill>
        <p:spPr>
          <a:xfrm>
            <a:off x="171704" y="149641"/>
            <a:ext cx="1174755" cy="995402"/>
          </a:xfrm>
          <a:prstGeom prst="rect">
            <a:avLst/>
          </a:prstGeom>
        </p:spPr>
      </p:pic>
      <p:pic>
        <p:nvPicPr>
          <p:cNvPr id="6" name="Afbeelding 5" descr="Eu Logo - European Union, HD Png Download - vhv">
            <a:extLst>
              <a:ext uri="{FF2B5EF4-FFF2-40B4-BE49-F238E27FC236}">
                <a16:creationId xmlns:a16="http://schemas.microsoft.com/office/drawing/2014/main" id="{DCC647D1-DFF6-4D3A-0799-F9A8D12FD108}"/>
              </a:ext>
            </a:extLst>
          </p:cNvPr>
          <p:cNvPicPr>
            <a:picLocks noChangeAspect="1"/>
          </p:cNvPicPr>
          <p:nvPr/>
        </p:nvPicPr>
        <p:blipFill rotWithShape="1">
          <a:blip r:embed="rId4"/>
          <a:srcRect l="29861" t="11450" r="30556" b="28244"/>
          <a:stretch/>
        </p:blipFill>
        <p:spPr>
          <a:xfrm>
            <a:off x="10875650" y="36316"/>
            <a:ext cx="741656" cy="516343"/>
          </a:xfrm>
          <a:prstGeom prst="rect">
            <a:avLst/>
          </a:prstGeom>
        </p:spPr>
      </p:pic>
      <p:sp>
        <p:nvSpPr>
          <p:cNvPr id="7" name="Tekstvak 6">
            <a:extLst>
              <a:ext uri="{FF2B5EF4-FFF2-40B4-BE49-F238E27FC236}">
                <a16:creationId xmlns:a16="http://schemas.microsoft.com/office/drawing/2014/main" id="{D3DCFC1B-70E0-DBB6-6F30-E378465842A3}"/>
              </a:ext>
            </a:extLst>
          </p:cNvPr>
          <p:cNvSpPr txBox="1"/>
          <p:nvPr/>
        </p:nvSpPr>
        <p:spPr>
          <a:xfrm>
            <a:off x="10265088" y="552659"/>
            <a:ext cx="290732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100" b="1" err="1">
                <a:solidFill>
                  <a:schemeClr val="accent1">
                    <a:lumMod val="75000"/>
                  </a:schemeClr>
                </a:solidFill>
                <a:cs typeface="Calibri"/>
              </a:rPr>
              <a:t>Funded</a:t>
            </a:r>
            <a:r>
              <a:rPr lang="nl-NL" sz="1100" b="1">
                <a:solidFill>
                  <a:schemeClr val="accent1">
                    <a:lumMod val="75000"/>
                  </a:schemeClr>
                </a:solidFill>
                <a:cs typeface="Calibri"/>
              </a:rPr>
              <a:t> </a:t>
            </a:r>
            <a:r>
              <a:rPr lang="nl-NL" sz="1100" b="1" err="1">
                <a:solidFill>
                  <a:schemeClr val="accent1">
                    <a:lumMod val="75000"/>
                  </a:schemeClr>
                </a:solidFill>
                <a:cs typeface="Calibri"/>
              </a:rPr>
              <a:t>by</a:t>
            </a:r>
            <a:r>
              <a:rPr lang="nl-NL" sz="1100" b="1">
                <a:solidFill>
                  <a:schemeClr val="accent1">
                    <a:lumMod val="75000"/>
                  </a:schemeClr>
                </a:solidFill>
                <a:cs typeface="Calibri"/>
              </a:rPr>
              <a:t> European Union</a:t>
            </a:r>
          </a:p>
        </p:txBody>
      </p:sp>
    </p:spTree>
    <p:extLst>
      <p:ext uri="{BB962C8B-B14F-4D97-AF65-F5344CB8AC3E}">
        <p14:creationId xmlns:p14="http://schemas.microsoft.com/office/powerpoint/2010/main" val="421565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91194-DCDA-A407-FDB1-F4607C0998A2}"/>
              </a:ext>
            </a:extLst>
          </p:cNvPr>
          <p:cNvSpPr>
            <a:spLocks noGrp="1"/>
          </p:cNvSpPr>
          <p:nvPr>
            <p:ph type="title"/>
          </p:nvPr>
        </p:nvSpPr>
        <p:spPr>
          <a:xfrm>
            <a:off x="2668412" y="808817"/>
            <a:ext cx="7456017" cy="767676"/>
          </a:xfrm>
        </p:spPr>
        <p:txBody>
          <a:bodyPr/>
          <a:lstStyle/>
          <a:p>
            <a:r>
              <a:rPr lang="nl-NL">
                <a:solidFill>
                  <a:schemeClr val="accent6">
                    <a:lumMod val="50000"/>
                  </a:schemeClr>
                </a:solidFill>
              </a:rPr>
              <a:t>Content of </a:t>
            </a:r>
            <a:r>
              <a:rPr lang="nl-NL" err="1">
                <a:solidFill>
                  <a:schemeClr val="accent6">
                    <a:lumMod val="50000"/>
                  </a:schemeClr>
                </a:solidFill>
              </a:rPr>
              <a:t>this</a:t>
            </a:r>
            <a:r>
              <a:rPr lang="nl-NL">
                <a:solidFill>
                  <a:schemeClr val="accent6">
                    <a:lumMod val="50000"/>
                  </a:schemeClr>
                </a:solidFill>
              </a:rPr>
              <a:t> </a:t>
            </a:r>
            <a:r>
              <a:rPr lang="nl-NL" err="1">
                <a:solidFill>
                  <a:schemeClr val="accent6">
                    <a:lumMod val="50000"/>
                  </a:schemeClr>
                </a:solidFill>
              </a:rPr>
              <a:t>presentation</a:t>
            </a:r>
            <a:endParaRPr lang="nl-NL">
              <a:solidFill>
                <a:schemeClr val="accent6">
                  <a:lumMod val="50000"/>
                </a:schemeClr>
              </a:solidFill>
            </a:endParaRPr>
          </a:p>
        </p:txBody>
      </p:sp>
      <p:sp>
        <p:nvSpPr>
          <p:cNvPr id="3" name="Tijdelijke aanduiding voor inhoud 2">
            <a:extLst>
              <a:ext uri="{FF2B5EF4-FFF2-40B4-BE49-F238E27FC236}">
                <a16:creationId xmlns:a16="http://schemas.microsoft.com/office/drawing/2014/main" id="{057960B1-05EC-BA09-C452-1A31820C8C2B}"/>
              </a:ext>
            </a:extLst>
          </p:cNvPr>
          <p:cNvSpPr>
            <a:spLocks noGrp="1"/>
          </p:cNvSpPr>
          <p:nvPr>
            <p:ph sz="half" idx="2"/>
          </p:nvPr>
        </p:nvSpPr>
        <p:spPr>
          <a:xfrm>
            <a:off x="724885" y="1550765"/>
            <a:ext cx="10744200" cy="3751308"/>
          </a:xfrm>
        </p:spPr>
        <p:txBody>
          <a:bodyPr lIns="91440" tIns="45720" rIns="91440" bIns="45720" anchor="t"/>
          <a:lstStyle/>
          <a:p>
            <a:r>
              <a:rPr lang="nl-NL" sz="2000"/>
              <a:t>Background</a:t>
            </a:r>
          </a:p>
          <a:p>
            <a:r>
              <a:rPr lang="nl-NL" sz="2000" err="1"/>
              <a:t>Work</a:t>
            </a:r>
            <a:r>
              <a:rPr lang="nl-NL" sz="2000"/>
              <a:t> Packages &amp; partners</a:t>
            </a:r>
          </a:p>
          <a:p>
            <a:r>
              <a:rPr lang="nl-NL" sz="2000" err="1"/>
              <a:t>Key</a:t>
            </a:r>
            <a:r>
              <a:rPr lang="nl-NL" sz="2000"/>
              <a:t> </a:t>
            </a:r>
            <a:r>
              <a:rPr lang="nl-NL" sz="2000" err="1"/>
              <a:t>objectives</a:t>
            </a:r>
            <a:endParaRPr lang="nl-NL" sz="2000"/>
          </a:p>
          <a:p>
            <a:r>
              <a:rPr lang="nl-NL" sz="2000"/>
              <a:t>Project </a:t>
            </a:r>
            <a:r>
              <a:rPr lang="nl-NL" sz="2000" err="1"/>
              <a:t>operationalization</a:t>
            </a:r>
            <a:r>
              <a:rPr lang="nl-NL" sz="2000"/>
              <a:t> &amp; Timeline</a:t>
            </a:r>
          </a:p>
          <a:p>
            <a:r>
              <a:rPr lang="nl-NL" sz="2000"/>
              <a:t>Status of </a:t>
            </a:r>
            <a:r>
              <a:rPr lang="nl-NL" sz="2000" err="1"/>
              <a:t>the</a:t>
            </a:r>
            <a:r>
              <a:rPr lang="nl-NL" sz="2000"/>
              <a:t> project</a:t>
            </a:r>
          </a:p>
          <a:p>
            <a:r>
              <a:rPr lang="nl-NL" sz="2000" err="1"/>
              <a:t>Dissemination</a:t>
            </a:r>
            <a:endParaRPr lang="nl-NL" sz="2000"/>
          </a:p>
          <a:p>
            <a:endParaRPr lang="nl-NL" sz="2000"/>
          </a:p>
          <a:p>
            <a:endParaRPr lang="nl-NL" sz="2000"/>
          </a:p>
        </p:txBody>
      </p:sp>
      <p:pic>
        <p:nvPicPr>
          <p:cNvPr id="4" name="Picture 19">
            <a:extLst>
              <a:ext uri="{FF2B5EF4-FFF2-40B4-BE49-F238E27FC236}">
                <a16:creationId xmlns:a16="http://schemas.microsoft.com/office/drawing/2014/main" id="{B33DDF81-E34F-345C-31B1-7B5DCA2C8B90}"/>
              </a:ext>
            </a:extLst>
          </p:cNvPr>
          <p:cNvPicPr>
            <a:picLocks noChangeAspect="1"/>
          </p:cNvPicPr>
          <p:nvPr/>
        </p:nvPicPr>
        <p:blipFill>
          <a:blip r:embed="rId2"/>
          <a:stretch>
            <a:fillRect/>
          </a:stretch>
        </p:blipFill>
        <p:spPr>
          <a:xfrm>
            <a:off x="285658" y="230497"/>
            <a:ext cx="1174755" cy="995402"/>
          </a:xfrm>
          <a:prstGeom prst="rect">
            <a:avLst/>
          </a:prstGeom>
        </p:spPr>
      </p:pic>
      <p:pic>
        <p:nvPicPr>
          <p:cNvPr id="5" name="Afbeelding 4" descr="Eu Logo - European Union, HD Png Download - vhv">
            <a:extLst>
              <a:ext uri="{FF2B5EF4-FFF2-40B4-BE49-F238E27FC236}">
                <a16:creationId xmlns:a16="http://schemas.microsoft.com/office/drawing/2014/main" id="{B70CCD0C-E0F1-4910-C9FC-C0428532F240}"/>
              </a:ext>
            </a:extLst>
          </p:cNvPr>
          <p:cNvPicPr>
            <a:picLocks noChangeAspect="1"/>
          </p:cNvPicPr>
          <p:nvPr/>
        </p:nvPicPr>
        <p:blipFill rotWithShape="1">
          <a:blip r:embed="rId3"/>
          <a:srcRect l="29861" t="11450" r="30556" b="28244"/>
          <a:stretch/>
        </p:blipFill>
        <p:spPr>
          <a:xfrm>
            <a:off x="10875650" y="36316"/>
            <a:ext cx="741656" cy="516343"/>
          </a:xfrm>
          <a:prstGeom prst="rect">
            <a:avLst/>
          </a:prstGeom>
        </p:spPr>
      </p:pic>
      <p:sp>
        <p:nvSpPr>
          <p:cNvPr id="6" name="Tekstvak 5">
            <a:extLst>
              <a:ext uri="{FF2B5EF4-FFF2-40B4-BE49-F238E27FC236}">
                <a16:creationId xmlns:a16="http://schemas.microsoft.com/office/drawing/2014/main" id="{2AE0B1EE-D2A7-8CB4-97F8-A34174E78534}"/>
              </a:ext>
            </a:extLst>
          </p:cNvPr>
          <p:cNvSpPr txBox="1"/>
          <p:nvPr/>
        </p:nvSpPr>
        <p:spPr>
          <a:xfrm>
            <a:off x="10265088" y="552659"/>
            <a:ext cx="290732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100" b="1" err="1">
                <a:solidFill>
                  <a:schemeClr val="accent1">
                    <a:lumMod val="75000"/>
                  </a:schemeClr>
                </a:solidFill>
                <a:cs typeface="Calibri"/>
              </a:rPr>
              <a:t>Funded</a:t>
            </a:r>
            <a:r>
              <a:rPr lang="nl-NL" sz="1100" b="1">
                <a:solidFill>
                  <a:schemeClr val="accent1">
                    <a:lumMod val="75000"/>
                  </a:schemeClr>
                </a:solidFill>
                <a:cs typeface="Calibri"/>
              </a:rPr>
              <a:t> </a:t>
            </a:r>
            <a:r>
              <a:rPr lang="nl-NL" sz="1100" b="1" err="1">
                <a:solidFill>
                  <a:schemeClr val="accent1">
                    <a:lumMod val="75000"/>
                  </a:schemeClr>
                </a:solidFill>
                <a:cs typeface="Calibri"/>
              </a:rPr>
              <a:t>by</a:t>
            </a:r>
            <a:r>
              <a:rPr lang="nl-NL" sz="1100" b="1">
                <a:solidFill>
                  <a:schemeClr val="accent1">
                    <a:lumMod val="75000"/>
                  </a:schemeClr>
                </a:solidFill>
                <a:cs typeface="Calibri"/>
              </a:rPr>
              <a:t> European Union</a:t>
            </a:r>
          </a:p>
        </p:txBody>
      </p:sp>
    </p:spTree>
    <p:extLst>
      <p:ext uri="{BB962C8B-B14F-4D97-AF65-F5344CB8AC3E}">
        <p14:creationId xmlns:p14="http://schemas.microsoft.com/office/powerpoint/2010/main" val="2508334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91194-DCDA-A407-FDB1-F4607C0998A2}"/>
              </a:ext>
            </a:extLst>
          </p:cNvPr>
          <p:cNvSpPr>
            <a:spLocks noGrp="1"/>
          </p:cNvSpPr>
          <p:nvPr>
            <p:ph type="title"/>
          </p:nvPr>
        </p:nvSpPr>
        <p:spPr>
          <a:xfrm>
            <a:off x="751319" y="1225899"/>
            <a:ext cx="3195515" cy="909578"/>
          </a:xfrm>
        </p:spPr>
        <p:txBody>
          <a:bodyPr/>
          <a:lstStyle/>
          <a:p>
            <a:r>
              <a:rPr lang="nl-NL">
                <a:solidFill>
                  <a:schemeClr val="accent6">
                    <a:lumMod val="50000"/>
                  </a:schemeClr>
                </a:solidFill>
              </a:rPr>
              <a:t>Background</a:t>
            </a:r>
          </a:p>
        </p:txBody>
      </p:sp>
      <p:sp>
        <p:nvSpPr>
          <p:cNvPr id="3" name="Tijdelijke aanduiding voor inhoud 2">
            <a:extLst>
              <a:ext uri="{FF2B5EF4-FFF2-40B4-BE49-F238E27FC236}">
                <a16:creationId xmlns:a16="http://schemas.microsoft.com/office/drawing/2014/main" id="{057960B1-05EC-BA09-C452-1A31820C8C2B}"/>
              </a:ext>
            </a:extLst>
          </p:cNvPr>
          <p:cNvSpPr>
            <a:spLocks noGrp="1"/>
          </p:cNvSpPr>
          <p:nvPr>
            <p:ph sz="half" idx="2"/>
          </p:nvPr>
        </p:nvSpPr>
        <p:spPr>
          <a:xfrm>
            <a:off x="502278" y="1994995"/>
            <a:ext cx="11394970" cy="3751308"/>
          </a:xfrm>
        </p:spPr>
        <p:txBody>
          <a:bodyPr lIns="91440" tIns="45720" rIns="91440" bIns="45720" anchor="t"/>
          <a:lstStyle/>
          <a:p>
            <a:r>
              <a:rPr lang="en-US" sz="2000"/>
              <a:t>The rising burden of </a:t>
            </a:r>
            <a:r>
              <a:rPr lang="en-US" sz="2000">
                <a:solidFill>
                  <a:srgbClr val="000000"/>
                </a:solidFill>
                <a:latin typeface="Trebuchet MS"/>
                <a:ea typeface="Roboto"/>
                <a:cs typeface="Roboto"/>
              </a:rPr>
              <a:t>non-communicable diseases</a:t>
            </a:r>
            <a:r>
              <a:rPr lang="en-US" sz="2000">
                <a:ea typeface="Roboto"/>
                <a:cs typeface="Roboto"/>
              </a:rPr>
              <a:t> </a:t>
            </a:r>
            <a:r>
              <a:rPr lang="en-US" sz="2000"/>
              <a:t>(NCDs) is a global health concern. </a:t>
            </a:r>
          </a:p>
          <a:p>
            <a:r>
              <a:rPr lang="en-US" sz="2000"/>
              <a:t>To reduce the burden of morbidity, mortality and disability due to NCDs, the World Health Organization (WHO) developed </a:t>
            </a:r>
            <a:r>
              <a:rPr lang="en-US" sz="2000" b="1"/>
              <a:t>‘best buys’ and other interventions</a:t>
            </a:r>
            <a:r>
              <a:rPr lang="en-US" sz="2000" b="1">
                <a:solidFill>
                  <a:srgbClr val="C00000"/>
                </a:solidFill>
              </a:rPr>
              <a:t> </a:t>
            </a:r>
            <a:r>
              <a:rPr lang="en-US" sz="2000"/>
              <a:t>for the prevention and control of NCDs by member countries. </a:t>
            </a:r>
          </a:p>
          <a:p>
            <a:r>
              <a:rPr lang="en-US" sz="2000"/>
              <a:t>However, their </a:t>
            </a:r>
            <a:r>
              <a:rPr lang="en-US" sz="2000" b="1"/>
              <a:t>implementation and evaluation is suboptimal</a:t>
            </a:r>
            <a:r>
              <a:rPr lang="en-US" sz="2000"/>
              <a:t>, especially in sub-Saharan African countries. </a:t>
            </a:r>
          </a:p>
          <a:p>
            <a:r>
              <a:rPr lang="en-US" sz="2000"/>
              <a:t>Gen H project aims </a:t>
            </a:r>
            <a:r>
              <a:rPr lang="en-US" sz="2000" b="1"/>
              <a:t>to reduce unhealthy diets and physical inactivity </a:t>
            </a:r>
            <a:r>
              <a:rPr lang="en-US" sz="2000"/>
              <a:t>and their underlying social determinants among </a:t>
            </a:r>
            <a:r>
              <a:rPr lang="en-US" sz="2000" b="1"/>
              <a:t>adolescents</a:t>
            </a:r>
            <a:r>
              <a:rPr lang="en-US" sz="2000"/>
              <a:t> in </a:t>
            </a:r>
            <a:r>
              <a:rPr lang="en-US" sz="2000" b="1"/>
              <a:t>Ghana &amp; Kenya </a:t>
            </a:r>
            <a:r>
              <a:rPr lang="en-US" sz="2000"/>
              <a:t>by designing, deploying, and evaluating the </a:t>
            </a:r>
            <a:r>
              <a:rPr lang="en-US" sz="2000" b="1"/>
              <a:t>strategies for implementation </a:t>
            </a:r>
            <a:r>
              <a:rPr lang="en-US" sz="2000"/>
              <a:t>of evidenced interventions mapped on to the </a:t>
            </a:r>
            <a:r>
              <a:rPr lang="en-US" sz="2000" b="1"/>
              <a:t>WHO ‘best buys’.</a:t>
            </a:r>
            <a:endParaRPr lang="nl-NL" sz="2000" b="1"/>
          </a:p>
          <a:p>
            <a:endParaRPr lang="nl-NL" sz="2000"/>
          </a:p>
          <a:p>
            <a:endParaRPr lang="nl-NL" sz="2000"/>
          </a:p>
        </p:txBody>
      </p:sp>
      <p:pic>
        <p:nvPicPr>
          <p:cNvPr id="4" name="Picture 19">
            <a:extLst>
              <a:ext uri="{FF2B5EF4-FFF2-40B4-BE49-F238E27FC236}">
                <a16:creationId xmlns:a16="http://schemas.microsoft.com/office/drawing/2014/main" id="{578FC7C5-5C27-F170-D23A-9A9F68A86055}"/>
              </a:ext>
            </a:extLst>
          </p:cNvPr>
          <p:cNvPicPr>
            <a:picLocks noChangeAspect="1"/>
          </p:cNvPicPr>
          <p:nvPr/>
        </p:nvPicPr>
        <p:blipFill>
          <a:blip r:embed="rId2"/>
          <a:stretch>
            <a:fillRect/>
          </a:stretch>
        </p:blipFill>
        <p:spPr>
          <a:xfrm>
            <a:off x="285658" y="230497"/>
            <a:ext cx="1174755" cy="995402"/>
          </a:xfrm>
          <a:prstGeom prst="rect">
            <a:avLst/>
          </a:prstGeom>
        </p:spPr>
      </p:pic>
      <p:pic>
        <p:nvPicPr>
          <p:cNvPr id="5" name="Afbeelding 4" descr="Eu Logo - European Union, HD Png Download - vhv">
            <a:extLst>
              <a:ext uri="{FF2B5EF4-FFF2-40B4-BE49-F238E27FC236}">
                <a16:creationId xmlns:a16="http://schemas.microsoft.com/office/drawing/2014/main" id="{CF03B2EB-6AD9-390F-BABA-69D8B17A104C}"/>
              </a:ext>
            </a:extLst>
          </p:cNvPr>
          <p:cNvPicPr>
            <a:picLocks noChangeAspect="1"/>
          </p:cNvPicPr>
          <p:nvPr/>
        </p:nvPicPr>
        <p:blipFill rotWithShape="1">
          <a:blip r:embed="rId3"/>
          <a:srcRect l="29861" t="11450" r="30556" b="28244"/>
          <a:stretch/>
        </p:blipFill>
        <p:spPr>
          <a:xfrm>
            <a:off x="10875650" y="36316"/>
            <a:ext cx="741656" cy="516343"/>
          </a:xfrm>
          <a:prstGeom prst="rect">
            <a:avLst/>
          </a:prstGeom>
        </p:spPr>
      </p:pic>
      <p:sp>
        <p:nvSpPr>
          <p:cNvPr id="6" name="Tekstvak 5">
            <a:extLst>
              <a:ext uri="{FF2B5EF4-FFF2-40B4-BE49-F238E27FC236}">
                <a16:creationId xmlns:a16="http://schemas.microsoft.com/office/drawing/2014/main" id="{2D35C2C9-A10A-8598-10D7-DA351BCAFF69}"/>
              </a:ext>
            </a:extLst>
          </p:cNvPr>
          <p:cNvSpPr txBox="1"/>
          <p:nvPr/>
        </p:nvSpPr>
        <p:spPr>
          <a:xfrm>
            <a:off x="10265088" y="552659"/>
            <a:ext cx="290732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100" b="1" err="1">
                <a:solidFill>
                  <a:schemeClr val="accent1">
                    <a:lumMod val="75000"/>
                  </a:schemeClr>
                </a:solidFill>
                <a:cs typeface="Calibri"/>
              </a:rPr>
              <a:t>Funded</a:t>
            </a:r>
            <a:r>
              <a:rPr lang="nl-NL" sz="1100" b="1">
                <a:solidFill>
                  <a:schemeClr val="accent1">
                    <a:lumMod val="75000"/>
                  </a:schemeClr>
                </a:solidFill>
                <a:cs typeface="Calibri"/>
              </a:rPr>
              <a:t> </a:t>
            </a:r>
            <a:r>
              <a:rPr lang="nl-NL" sz="1100" b="1" err="1">
                <a:solidFill>
                  <a:schemeClr val="accent1">
                    <a:lumMod val="75000"/>
                  </a:schemeClr>
                </a:solidFill>
                <a:cs typeface="Calibri"/>
              </a:rPr>
              <a:t>by</a:t>
            </a:r>
            <a:r>
              <a:rPr lang="nl-NL" sz="1100" b="1">
                <a:solidFill>
                  <a:schemeClr val="accent1">
                    <a:lumMod val="75000"/>
                  </a:schemeClr>
                </a:solidFill>
                <a:cs typeface="Calibri"/>
              </a:rPr>
              <a:t> European Union</a:t>
            </a:r>
          </a:p>
        </p:txBody>
      </p:sp>
    </p:spTree>
    <p:extLst>
      <p:ext uri="{BB962C8B-B14F-4D97-AF65-F5344CB8AC3E}">
        <p14:creationId xmlns:p14="http://schemas.microsoft.com/office/powerpoint/2010/main" val="86987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91194-DCDA-A407-FDB1-F4607C0998A2}"/>
              </a:ext>
            </a:extLst>
          </p:cNvPr>
          <p:cNvSpPr>
            <a:spLocks noGrp="1"/>
          </p:cNvSpPr>
          <p:nvPr>
            <p:ph type="title"/>
          </p:nvPr>
        </p:nvSpPr>
        <p:spPr>
          <a:xfrm>
            <a:off x="1530443" y="1003292"/>
            <a:ext cx="9608301" cy="909578"/>
          </a:xfrm>
        </p:spPr>
        <p:txBody>
          <a:bodyPr/>
          <a:lstStyle/>
          <a:p>
            <a:r>
              <a:rPr lang="nl-NL" err="1">
                <a:solidFill>
                  <a:schemeClr val="accent6">
                    <a:lumMod val="50000"/>
                  </a:schemeClr>
                </a:solidFill>
              </a:rPr>
              <a:t>Suistainable</a:t>
            </a:r>
            <a:r>
              <a:rPr lang="nl-NL">
                <a:solidFill>
                  <a:schemeClr val="accent6">
                    <a:lumMod val="50000"/>
                  </a:schemeClr>
                </a:solidFill>
              </a:rPr>
              <a:t> Development Goals (SDG)</a:t>
            </a:r>
          </a:p>
        </p:txBody>
      </p:sp>
      <p:sp>
        <p:nvSpPr>
          <p:cNvPr id="3" name="Tijdelijke aanduiding voor inhoud 2">
            <a:extLst>
              <a:ext uri="{FF2B5EF4-FFF2-40B4-BE49-F238E27FC236}">
                <a16:creationId xmlns:a16="http://schemas.microsoft.com/office/drawing/2014/main" id="{057960B1-05EC-BA09-C452-1A31820C8C2B}"/>
              </a:ext>
            </a:extLst>
          </p:cNvPr>
          <p:cNvSpPr>
            <a:spLocks noGrp="1"/>
          </p:cNvSpPr>
          <p:nvPr>
            <p:ph sz="half" idx="2"/>
          </p:nvPr>
        </p:nvSpPr>
        <p:spPr>
          <a:xfrm>
            <a:off x="185492" y="1909378"/>
            <a:ext cx="12165531" cy="1217016"/>
          </a:xfrm>
        </p:spPr>
        <p:txBody>
          <a:bodyPr lIns="91440" tIns="45720" rIns="91440" bIns="45720" anchor="t"/>
          <a:lstStyle/>
          <a:p>
            <a:r>
              <a:rPr lang="en-US" sz="2000"/>
              <a:t>The Generation H project contributes to the following </a:t>
            </a:r>
            <a:r>
              <a:rPr lang="en-US" sz="2000">
                <a:hlinkClick r:id="rId2"/>
              </a:rPr>
              <a:t>Sustainable Development Goals</a:t>
            </a:r>
            <a:r>
              <a:rPr lang="en-US" sz="2000"/>
              <a:t> of the UN:</a:t>
            </a:r>
          </a:p>
        </p:txBody>
      </p:sp>
      <p:pic>
        <p:nvPicPr>
          <p:cNvPr id="4" name="Picture 19">
            <a:extLst>
              <a:ext uri="{FF2B5EF4-FFF2-40B4-BE49-F238E27FC236}">
                <a16:creationId xmlns:a16="http://schemas.microsoft.com/office/drawing/2014/main" id="{578FC7C5-5C27-F170-D23A-9A9F68A86055}"/>
              </a:ext>
            </a:extLst>
          </p:cNvPr>
          <p:cNvPicPr>
            <a:picLocks noChangeAspect="1"/>
          </p:cNvPicPr>
          <p:nvPr/>
        </p:nvPicPr>
        <p:blipFill>
          <a:blip r:embed="rId3"/>
          <a:stretch>
            <a:fillRect/>
          </a:stretch>
        </p:blipFill>
        <p:spPr>
          <a:xfrm>
            <a:off x="285658" y="230497"/>
            <a:ext cx="1174755" cy="995402"/>
          </a:xfrm>
          <a:prstGeom prst="rect">
            <a:avLst/>
          </a:prstGeom>
        </p:spPr>
      </p:pic>
      <p:pic>
        <p:nvPicPr>
          <p:cNvPr id="5" name="Afbeelding 4" descr="Eu Logo - European Union, HD Png Download - vhv">
            <a:extLst>
              <a:ext uri="{FF2B5EF4-FFF2-40B4-BE49-F238E27FC236}">
                <a16:creationId xmlns:a16="http://schemas.microsoft.com/office/drawing/2014/main" id="{CF03B2EB-6AD9-390F-BABA-69D8B17A104C}"/>
              </a:ext>
            </a:extLst>
          </p:cNvPr>
          <p:cNvPicPr>
            <a:picLocks noChangeAspect="1"/>
          </p:cNvPicPr>
          <p:nvPr/>
        </p:nvPicPr>
        <p:blipFill rotWithShape="1">
          <a:blip r:embed="rId4"/>
          <a:srcRect l="29861" t="11450" r="30556" b="28244"/>
          <a:stretch/>
        </p:blipFill>
        <p:spPr>
          <a:xfrm>
            <a:off x="10875650" y="36316"/>
            <a:ext cx="741656" cy="516343"/>
          </a:xfrm>
          <a:prstGeom prst="rect">
            <a:avLst/>
          </a:prstGeom>
        </p:spPr>
      </p:pic>
      <p:sp>
        <p:nvSpPr>
          <p:cNvPr id="6" name="Tekstvak 5">
            <a:extLst>
              <a:ext uri="{FF2B5EF4-FFF2-40B4-BE49-F238E27FC236}">
                <a16:creationId xmlns:a16="http://schemas.microsoft.com/office/drawing/2014/main" id="{2D35C2C9-A10A-8598-10D7-DA351BCAFF69}"/>
              </a:ext>
            </a:extLst>
          </p:cNvPr>
          <p:cNvSpPr txBox="1"/>
          <p:nvPr/>
        </p:nvSpPr>
        <p:spPr>
          <a:xfrm>
            <a:off x="10265088" y="552659"/>
            <a:ext cx="290732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100" b="1" err="1">
                <a:solidFill>
                  <a:schemeClr val="accent1">
                    <a:lumMod val="75000"/>
                  </a:schemeClr>
                </a:solidFill>
                <a:cs typeface="Calibri"/>
              </a:rPr>
              <a:t>Funded</a:t>
            </a:r>
            <a:r>
              <a:rPr lang="nl-NL" sz="1100" b="1">
                <a:solidFill>
                  <a:schemeClr val="accent1">
                    <a:lumMod val="75000"/>
                  </a:schemeClr>
                </a:solidFill>
                <a:cs typeface="Calibri"/>
              </a:rPr>
              <a:t> </a:t>
            </a:r>
            <a:r>
              <a:rPr lang="nl-NL" sz="1100" b="1" err="1">
                <a:solidFill>
                  <a:schemeClr val="accent1">
                    <a:lumMod val="75000"/>
                  </a:schemeClr>
                </a:solidFill>
                <a:cs typeface="Calibri"/>
              </a:rPr>
              <a:t>by</a:t>
            </a:r>
            <a:r>
              <a:rPr lang="nl-NL" sz="1100" b="1">
                <a:solidFill>
                  <a:schemeClr val="accent1">
                    <a:lumMod val="75000"/>
                  </a:schemeClr>
                </a:solidFill>
                <a:cs typeface="Calibri"/>
              </a:rPr>
              <a:t> European Union</a:t>
            </a:r>
          </a:p>
        </p:txBody>
      </p:sp>
      <p:pic>
        <p:nvPicPr>
          <p:cNvPr id="7" name="Afbeelding 6" descr="Afbeelding met Lettertype, ontwerp, logo, Graphics&#10;&#10;Automatisch gegenereerde beschrijving">
            <a:extLst>
              <a:ext uri="{FF2B5EF4-FFF2-40B4-BE49-F238E27FC236}">
                <a16:creationId xmlns:a16="http://schemas.microsoft.com/office/drawing/2014/main" id="{A0A9933F-F23F-7BB1-12A1-B2A9FBCF0E0B}"/>
              </a:ext>
            </a:extLst>
          </p:cNvPr>
          <p:cNvPicPr>
            <a:picLocks noChangeAspect="1"/>
          </p:cNvPicPr>
          <p:nvPr/>
        </p:nvPicPr>
        <p:blipFill rotWithShape="1">
          <a:blip r:embed="rId5"/>
          <a:srcRect r="1840" b="6626"/>
          <a:stretch/>
        </p:blipFill>
        <p:spPr>
          <a:xfrm>
            <a:off x="2887307" y="2976243"/>
            <a:ext cx="1588451" cy="1530659"/>
          </a:xfrm>
          <a:prstGeom prst="rect">
            <a:avLst/>
          </a:prstGeom>
        </p:spPr>
      </p:pic>
      <p:pic>
        <p:nvPicPr>
          <p:cNvPr id="8" name="Afbeelding 7" descr="Afbeelding met tekst, Lettertype, schermopname, groen&#10;&#10;Automatisch gegenereerde beschrijving">
            <a:extLst>
              <a:ext uri="{FF2B5EF4-FFF2-40B4-BE49-F238E27FC236}">
                <a16:creationId xmlns:a16="http://schemas.microsoft.com/office/drawing/2014/main" id="{86FACF51-B711-DEAA-38FB-0E13D2D6A004}"/>
              </a:ext>
            </a:extLst>
          </p:cNvPr>
          <p:cNvPicPr>
            <a:picLocks noChangeAspect="1"/>
          </p:cNvPicPr>
          <p:nvPr/>
        </p:nvPicPr>
        <p:blipFill rotWithShape="1">
          <a:blip r:embed="rId6"/>
          <a:srcRect t="4651" r="1198" b="4651"/>
          <a:stretch/>
        </p:blipFill>
        <p:spPr>
          <a:xfrm>
            <a:off x="5039153" y="2976243"/>
            <a:ext cx="1574316" cy="1527321"/>
          </a:xfrm>
          <a:prstGeom prst="rect">
            <a:avLst/>
          </a:prstGeom>
        </p:spPr>
      </p:pic>
      <p:pic>
        <p:nvPicPr>
          <p:cNvPr id="9" name="Afbeelding 8" descr="Afbeelding met tekst, schermopname, logo, Lettertype&#10;&#10;Automatisch gegenereerde beschrijving">
            <a:extLst>
              <a:ext uri="{FF2B5EF4-FFF2-40B4-BE49-F238E27FC236}">
                <a16:creationId xmlns:a16="http://schemas.microsoft.com/office/drawing/2014/main" id="{E63651E3-DE38-0124-65E9-951DEDDFBBD1}"/>
              </a:ext>
            </a:extLst>
          </p:cNvPr>
          <p:cNvPicPr>
            <a:picLocks noChangeAspect="1"/>
          </p:cNvPicPr>
          <p:nvPr/>
        </p:nvPicPr>
        <p:blipFill rotWithShape="1">
          <a:blip r:embed="rId7"/>
          <a:srcRect t="5429" r="606" b="5036"/>
          <a:stretch/>
        </p:blipFill>
        <p:spPr>
          <a:xfrm>
            <a:off x="7206253" y="2976243"/>
            <a:ext cx="1538145" cy="1527355"/>
          </a:xfrm>
          <a:prstGeom prst="rect">
            <a:avLst/>
          </a:prstGeom>
        </p:spPr>
      </p:pic>
    </p:spTree>
    <p:extLst>
      <p:ext uri="{BB962C8B-B14F-4D97-AF65-F5344CB8AC3E}">
        <p14:creationId xmlns:p14="http://schemas.microsoft.com/office/powerpoint/2010/main" val="311318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57960B1-05EC-BA09-C452-1A31820C8C2B}"/>
              </a:ext>
            </a:extLst>
          </p:cNvPr>
          <p:cNvSpPr>
            <a:spLocks noGrp="1"/>
          </p:cNvSpPr>
          <p:nvPr>
            <p:ph sz="half" idx="2"/>
          </p:nvPr>
        </p:nvSpPr>
        <p:spPr>
          <a:xfrm>
            <a:off x="673100" y="2556692"/>
            <a:ext cx="10744200" cy="3751308"/>
          </a:xfrm>
        </p:spPr>
        <p:txBody>
          <a:bodyPr/>
          <a:lstStyle/>
          <a:p>
            <a:pPr marL="0" indent="0">
              <a:buNone/>
            </a:pPr>
            <a:endParaRPr lang="nl-NL"/>
          </a:p>
          <a:p>
            <a:endParaRPr lang="nl-NL"/>
          </a:p>
          <a:p>
            <a:endParaRPr lang="nl-NL"/>
          </a:p>
        </p:txBody>
      </p:sp>
      <p:pic>
        <p:nvPicPr>
          <p:cNvPr id="5" name="Afbeelding 4">
            <a:extLst>
              <a:ext uri="{FF2B5EF4-FFF2-40B4-BE49-F238E27FC236}">
                <a16:creationId xmlns:a16="http://schemas.microsoft.com/office/drawing/2014/main" id="{EAD10FC7-BA92-B954-78D6-0E42C4DAB34A}"/>
              </a:ext>
            </a:extLst>
          </p:cNvPr>
          <p:cNvPicPr>
            <a:picLocks noChangeAspect="1"/>
          </p:cNvPicPr>
          <p:nvPr/>
        </p:nvPicPr>
        <p:blipFill>
          <a:blip r:embed="rId3"/>
          <a:stretch>
            <a:fillRect/>
          </a:stretch>
        </p:blipFill>
        <p:spPr>
          <a:xfrm>
            <a:off x="1705650" y="1403790"/>
            <a:ext cx="8782073" cy="5383871"/>
          </a:xfrm>
          <a:prstGeom prst="rect">
            <a:avLst/>
          </a:prstGeom>
        </p:spPr>
      </p:pic>
      <p:sp>
        <p:nvSpPr>
          <p:cNvPr id="12" name="Tekstvak 11">
            <a:extLst>
              <a:ext uri="{FF2B5EF4-FFF2-40B4-BE49-F238E27FC236}">
                <a16:creationId xmlns:a16="http://schemas.microsoft.com/office/drawing/2014/main" id="{467BC7BA-3CEA-0E09-70D7-6D4CB241D925}"/>
              </a:ext>
            </a:extLst>
          </p:cNvPr>
          <p:cNvSpPr txBox="1"/>
          <p:nvPr/>
        </p:nvSpPr>
        <p:spPr>
          <a:xfrm>
            <a:off x="1864638" y="981658"/>
            <a:ext cx="9550488" cy="307777"/>
          </a:xfrm>
          <a:prstGeom prst="rect">
            <a:avLst/>
          </a:prstGeom>
          <a:noFill/>
        </p:spPr>
        <p:txBody>
          <a:bodyPr wrap="square" rtlCol="0">
            <a:spAutoFit/>
          </a:bodyPr>
          <a:lstStyle/>
          <a:p>
            <a:r>
              <a:rPr lang="en-US" sz="1400" b="1"/>
              <a:t>Four key risk factors for NCDs</a:t>
            </a:r>
            <a:r>
              <a:rPr lang="en-US" sz="1400"/>
              <a:t>: tobacco, harmful use of alcohol, unhealthy diet and physical inactivity</a:t>
            </a:r>
            <a:endParaRPr lang="nl-NL" sz="1400"/>
          </a:p>
        </p:txBody>
      </p:sp>
      <p:sp>
        <p:nvSpPr>
          <p:cNvPr id="14" name="Tekstvak 13">
            <a:extLst>
              <a:ext uri="{FF2B5EF4-FFF2-40B4-BE49-F238E27FC236}">
                <a16:creationId xmlns:a16="http://schemas.microsoft.com/office/drawing/2014/main" id="{ED82DEFD-B7F2-83C4-C96C-E4408264D451}"/>
              </a:ext>
            </a:extLst>
          </p:cNvPr>
          <p:cNvSpPr txBox="1"/>
          <p:nvPr/>
        </p:nvSpPr>
        <p:spPr>
          <a:xfrm>
            <a:off x="3087151" y="226358"/>
            <a:ext cx="5437245" cy="707886"/>
          </a:xfrm>
          <a:prstGeom prst="rect">
            <a:avLst/>
          </a:prstGeom>
          <a:noFill/>
        </p:spPr>
        <p:txBody>
          <a:bodyPr wrap="square" rtlCol="0">
            <a:spAutoFit/>
          </a:bodyPr>
          <a:lstStyle/>
          <a:p>
            <a:r>
              <a:rPr lang="nl-NL" sz="4000" b="1">
                <a:solidFill>
                  <a:schemeClr val="accent6">
                    <a:lumMod val="50000"/>
                  </a:schemeClr>
                </a:solidFill>
                <a:latin typeface="Trebuchet MS"/>
                <a:ea typeface="+mj-ea"/>
                <a:cs typeface="+mj-cs"/>
              </a:rPr>
              <a:t>B</a:t>
            </a:r>
            <a:r>
              <a:rPr kumimoji="0" lang="nl-NL" sz="4000" b="1" i="0" u="none" strike="noStrike" kern="1200" cap="none" spc="0" normalizeH="0" baseline="0" noProof="0" err="1">
                <a:ln>
                  <a:noFill/>
                </a:ln>
                <a:solidFill>
                  <a:schemeClr val="accent6">
                    <a:lumMod val="50000"/>
                  </a:schemeClr>
                </a:solidFill>
                <a:effectLst/>
                <a:uLnTx/>
                <a:uFillTx/>
                <a:latin typeface="Trebuchet MS"/>
                <a:ea typeface="+mj-ea"/>
                <a:cs typeface="+mj-cs"/>
              </a:rPr>
              <a:t>est</a:t>
            </a:r>
            <a:r>
              <a:rPr kumimoji="0" lang="nl-NL" sz="4000" b="1" i="0" u="none" strike="noStrike" kern="1200" cap="none" spc="0" normalizeH="0" baseline="0" noProof="0">
                <a:ln>
                  <a:noFill/>
                </a:ln>
                <a:solidFill>
                  <a:schemeClr val="accent6">
                    <a:lumMod val="50000"/>
                  </a:schemeClr>
                </a:solidFill>
                <a:effectLst/>
                <a:uLnTx/>
                <a:uFillTx/>
                <a:latin typeface="Trebuchet MS"/>
                <a:ea typeface="+mj-ea"/>
                <a:cs typeface="+mj-cs"/>
              </a:rPr>
              <a:t> </a:t>
            </a:r>
            <a:r>
              <a:rPr kumimoji="0" lang="nl-NL" sz="4000" b="1" i="0" u="none" strike="noStrike" kern="1200" cap="none" spc="0" normalizeH="0" baseline="0" noProof="0" err="1">
                <a:ln>
                  <a:noFill/>
                </a:ln>
                <a:solidFill>
                  <a:schemeClr val="accent6">
                    <a:lumMod val="50000"/>
                  </a:schemeClr>
                </a:solidFill>
                <a:effectLst/>
                <a:uLnTx/>
                <a:uFillTx/>
                <a:latin typeface="Trebuchet MS"/>
                <a:ea typeface="+mj-ea"/>
                <a:cs typeface="+mj-cs"/>
              </a:rPr>
              <a:t>buys</a:t>
            </a:r>
            <a:r>
              <a:rPr kumimoji="0" lang="nl-NL" sz="4000" b="1" i="0" u="none" strike="noStrike" kern="1200" cap="none" spc="0" normalizeH="0" baseline="0" noProof="0">
                <a:ln>
                  <a:noFill/>
                </a:ln>
                <a:solidFill>
                  <a:schemeClr val="accent6">
                    <a:lumMod val="50000"/>
                  </a:schemeClr>
                </a:solidFill>
                <a:effectLst/>
                <a:uLnTx/>
                <a:uFillTx/>
                <a:latin typeface="Trebuchet MS"/>
                <a:ea typeface="+mj-ea"/>
                <a:cs typeface="+mj-cs"/>
              </a:rPr>
              <a:t> of </a:t>
            </a:r>
            <a:r>
              <a:rPr kumimoji="0" lang="nl-NL" sz="4000" b="1" i="0" u="none" strike="noStrike" kern="1200" cap="none" spc="0" normalizeH="0" baseline="0" noProof="0" err="1">
                <a:ln>
                  <a:noFill/>
                </a:ln>
                <a:solidFill>
                  <a:schemeClr val="accent6">
                    <a:lumMod val="50000"/>
                  </a:schemeClr>
                </a:solidFill>
                <a:effectLst/>
                <a:uLnTx/>
                <a:uFillTx/>
                <a:latin typeface="Trebuchet MS"/>
                <a:ea typeface="+mj-ea"/>
                <a:cs typeface="+mj-cs"/>
              </a:rPr>
              <a:t>the</a:t>
            </a:r>
            <a:r>
              <a:rPr kumimoji="0" lang="nl-NL" sz="4000" b="1" i="0" u="none" strike="noStrike" kern="1200" cap="none" spc="0" normalizeH="0" baseline="0" noProof="0">
                <a:ln>
                  <a:noFill/>
                </a:ln>
                <a:solidFill>
                  <a:schemeClr val="accent6">
                    <a:lumMod val="50000"/>
                  </a:schemeClr>
                </a:solidFill>
                <a:effectLst/>
                <a:uLnTx/>
                <a:uFillTx/>
                <a:latin typeface="Trebuchet MS"/>
                <a:ea typeface="+mj-ea"/>
                <a:cs typeface="+mj-cs"/>
              </a:rPr>
              <a:t> WHO</a:t>
            </a:r>
            <a:endParaRPr lang="nl-NL">
              <a:solidFill>
                <a:schemeClr val="accent6">
                  <a:lumMod val="50000"/>
                </a:schemeClr>
              </a:solidFill>
            </a:endParaRPr>
          </a:p>
        </p:txBody>
      </p:sp>
      <p:pic>
        <p:nvPicPr>
          <p:cNvPr id="2" name="Picture 19">
            <a:extLst>
              <a:ext uri="{FF2B5EF4-FFF2-40B4-BE49-F238E27FC236}">
                <a16:creationId xmlns:a16="http://schemas.microsoft.com/office/drawing/2014/main" id="{BA784750-13C9-4945-0909-0F1AC8E1D09B}"/>
              </a:ext>
            </a:extLst>
          </p:cNvPr>
          <p:cNvPicPr>
            <a:picLocks noChangeAspect="1"/>
          </p:cNvPicPr>
          <p:nvPr/>
        </p:nvPicPr>
        <p:blipFill>
          <a:blip r:embed="rId4"/>
          <a:stretch>
            <a:fillRect/>
          </a:stretch>
        </p:blipFill>
        <p:spPr>
          <a:xfrm>
            <a:off x="171704" y="149641"/>
            <a:ext cx="1174755" cy="995402"/>
          </a:xfrm>
          <a:prstGeom prst="rect">
            <a:avLst/>
          </a:prstGeom>
        </p:spPr>
      </p:pic>
      <p:pic>
        <p:nvPicPr>
          <p:cNvPr id="4" name="Afbeelding 3" descr="Eu Logo - European Union, HD Png Download - vhv">
            <a:extLst>
              <a:ext uri="{FF2B5EF4-FFF2-40B4-BE49-F238E27FC236}">
                <a16:creationId xmlns:a16="http://schemas.microsoft.com/office/drawing/2014/main" id="{8E96C053-911D-63DE-1014-D67E7DA45AB4}"/>
              </a:ext>
            </a:extLst>
          </p:cNvPr>
          <p:cNvPicPr>
            <a:picLocks noChangeAspect="1"/>
          </p:cNvPicPr>
          <p:nvPr/>
        </p:nvPicPr>
        <p:blipFill rotWithShape="1">
          <a:blip r:embed="rId5"/>
          <a:srcRect l="29861" t="11450" r="30556" b="28244"/>
          <a:stretch/>
        </p:blipFill>
        <p:spPr>
          <a:xfrm>
            <a:off x="10875650" y="36316"/>
            <a:ext cx="741656" cy="516343"/>
          </a:xfrm>
          <a:prstGeom prst="rect">
            <a:avLst/>
          </a:prstGeom>
        </p:spPr>
      </p:pic>
      <p:sp>
        <p:nvSpPr>
          <p:cNvPr id="6" name="Tekstvak 5">
            <a:extLst>
              <a:ext uri="{FF2B5EF4-FFF2-40B4-BE49-F238E27FC236}">
                <a16:creationId xmlns:a16="http://schemas.microsoft.com/office/drawing/2014/main" id="{5047ED38-26BD-22DD-B6F5-545411446C5B}"/>
              </a:ext>
            </a:extLst>
          </p:cNvPr>
          <p:cNvSpPr txBox="1"/>
          <p:nvPr/>
        </p:nvSpPr>
        <p:spPr>
          <a:xfrm>
            <a:off x="10265088" y="552659"/>
            <a:ext cx="290732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100" b="1" err="1">
                <a:solidFill>
                  <a:schemeClr val="accent1">
                    <a:lumMod val="75000"/>
                  </a:schemeClr>
                </a:solidFill>
                <a:cs typeface="Calibri"/>
              </a:rPr>
              <a:t>Funded</a:t>
            </a:r>
            <a:r>
              <a:rPr lang="nl-NL" sz="1100" b="1">
                <a:solidFill>
                  <a:schemeClr val="accent1">
                    <a:lumMod val="75000"/>
                  </a:schemeClr>
                </a:solidFill>
                <a:cs typeface="Calibri"/>
              </a:rPr>
              <a:t> </a:t>
            </a:r>
            <a:r>
              <a:rPr lang="nl-NL" sz="1100" b="1" err="1">
                <a:solidFill>
                  <a:schemeClr val="accent1">
                    <a:lumMod val="75000"/>
                  </a:schemeClr>
                </a:solidFill>
                <a:cs typeface="Calibri"/>
              </a:rPr>
              <a:t>by</a:t>
            </a:r>
            <a:r>
              <a:rPr lang="nl-NL" sz="1100" b="1">
                <a:solidFill>
                  <a:schemeClr val="accent1">
                    <a:lumMod val="75000"/>
                  </a:schemeClr>
                </a:solidFill>
                <a:cs typeface="Calibri"/>
              </a:rPr>
              <a:t> European Union</a:t>
            </a:r>
          </a:p>
        </p:txBody>
      </p:sp>
    </p:spTree>
    <p:extLst>
      <p:ext uri="{BB962C8B-B14F-4D97-AF65-F5344CB8AC3E}">
        <p14:creationId xmlns:p14="http://schemas.microsoft.com/office/powerpoint/2010/main" val="48655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6" name="Rechthoek 35">
            <a:extLst>
              <a:ext uri="{FF2B5EF4-FFF2-40B4-BE49-F238E27FC236}">
                <a16:creationId xmlns:a16="http://schemas.microsoft.com/office/drawing/2014/main" id="{2F245B63-D215-DBFD-7B00-43CC941AC9F9}"/>
              </a:ext>
            </a:extLst>
          </p:cNvPr>
          <p:cNvSpPr/>
          <p:nvPr/>
        </p:nvSpPr>
        <p:spPr>
          <a:xfrm>
            <a:off x="0" y="6150283"/>
            <a:ext cx="12192000" cy="7136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tle 1"/>
          <p:cNvSpPr txBox="1">
            <a:spLocks/>
          </p:cNvSpPr>
          <p:nvPr/>
        </p:nvSpPr>
        <p:spPr>
          <a:xfrm>
            <a:off x="1510777" y="290845"/>
            <a:ext cx="8921695" cy="713635"/>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GB" sz="4000" b="1">
              <a:solidFill>
                <a:schemeClr val="accent6">
                  <a:lumMod val="50000"/>
                </a:schemeClr>
              </a:solidFill>
              <a:latin typeface="Trebuchet MS"/>
              <a:ea typeface="Trebuchet MS Standaard" charset="0"/>
              <a:cs typeface="Trebuchet MS Standaard"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GB" sz="4000" b="1">
              <a:solidFill>
                <a:schemeClr val="accent6">
                  <a:lumMod val="50000"/>
                </a:schemeClr>
              </a:solidFill>
              <a:latin typeface="Trebuchet MS"/>
              <a:ea typeface="Trebuchet MS Standaard" charset="0"/>
              <a:cs typeface="Trebuchet MS Standaard"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sz="4000" b="1">
                <a:solidFill>
                  <a:schemeClr val="accent6">
                    <a:lumMod val="50000"/>
                  </a:schemeClr>
                </a:solidFill>
                <a:latin typeface="Trebuchet MS"/>
                <a:ea typeface="Trebuchet MS Standaard" charset="0"/>
                <a:cs typeface="Trebuchet MS Standaard" charset="0"/>
              </a:rPr>
              <a:t>Work packages &amp; leads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GB" sz="4000" b="1" i="0" u="none" strike="noStrike" kern="1200" cap="none" spc="0" normalizeH="0" baseline="0" noProof="0">
              <a:ln>
                <a:noFill/>
              </a:ln>
              <a:solidFill>
                <a:schemeClr val="accent6">
                  <a:lumMod val="50000"/>
                </a:schemeClr>
              </a:solidFill>
              <a:effectLst/>
              <a:uLnTx/>
              <a:uFillTx/>
              <a:latin typeface="Trebuchet MS"/>
              <a:ea typeface="Trebuchet MS Standaard" charset="0"/>
              <a:cs typeface="Trebuchet MS Standaard" charset="0"/>
            </a:endParaRPr>
          </a:p>
          <a:p>
            <a:pPr>
              <a:defRPr/>
            </a:pPr>
            <a:endParaRPr lang="en-GB" sz="4000" b="1" i="0" u="none" strike="noStrike" kern="1200" cap="none" spc="0" normalizeH="0" baseline="0" noProof="0">
              <a:ln>
                <a:noFill/>
              </a:ln>
              <a:solidFill>
                <a:schemeClr val="accent6">
                  <a:lumMod val="50000"/>
                </a:schemeClr>
              </a:solidFill>
              <a:effectLst/>
              <a:uLnTx/>
              <a:uFillTx/>
              <a:latin typeface="Trebuchet MS"/>
              <a:ea typeface="Trebuchet MS Standaard" charset="0"/>
              <a:cs typeface="Trebuchet MS Standaard" charset="0"/>
            </a:endParaRPr>
          </a:p>
        </p:txBody>
      </p:sp>
      <p:pic>
        <p:nvPicPr>
          <p:cNvPr id="2" name="Picture 1">
            <a:extLst>
              <a:ext uri="{FF2B5EF4-FFF2-40B4-BE49-F238E27FC236}">
                <a16:creationId xmlns:a16="http://schemas.microsoft.com/office/drawing/2014/main" id="{7B92D5EE-0890-7CED-961F-B169B923510F}"/>
              </a:ext>
            </a:extLst>
          </p:cNvPr>
          <p:cNvPicPr>
            <a:picLocks noChangeAspect="1"/>
          </p:cNvPicPr>
          <p:nvPr/>
        </p:nvPicPr>
        <p:blipFill rotWithShape="1">
          <a:blip r:embed="rId3">
            <a:extLst>
              <a:ext uri="{28A0092B-C50C-407E-A947-70E740481C1C}">
                <a14:useLocalDpi xmlns:a14="http://schemas.microsoft.com/office/drawing/2010/main" val="0"/>
              </a:ext>
            </a:extLst>
          </a:blip>
          <a:srcRect t="5870"/>
          <a:stretch/>
        </p:blipFill>
        <p:spPr bwMode="auto">
          <a:xfrm>
            <a:off x="171704" y="1800520"/>
            <a:ext cx="6564718" cy="3761295"/>
          </a:xfrm>
          <a:prstGeom prst="rect">
            <a:avLst/>
          </a:prstGeom>
          <a:noFill/>
        </p:spPr>
      </p:pic>
      <p:pic>
        <p:nvPicPr>
          <p:cNvPr id="14" name="Picture 19">
            <a:extLst>
              <a:ext uri="{FF2B5EF4-FFF2-40B4-BE49-F238E27FC236}">
                <a16:creationId xmlns:a16="http://schemas.microsoft.com/office/drawing/2014/main" id="{02799D0B-348E-704F-11AE-D22762998099}"/>
              </a:ext>
            </a:extLst>
          </p:cNvPr>
          <p:cNvPicPr>
            <a:picLocks noChangeAspect="1"/>
          </p:cNvPicPr>
          <p:nvPr/>
        </p:nvPicPr>
        <p:blipFill>
          <a:blip r:embed="rId4"/>
          <a:stretch>
            <a:fillRect/>
          </a:stretch>
        </p:blipFill>
        <p:spPr>
          <a:xfrm>
            <a:off x="171704" y="149641"/>
            <a:ext cx="1174755" cy="995402"/>
          </a:xfrm>
          <a:prstGeom prst="rect">
            <a:avLst/>
          </a:prstGeom>
        </p:spPr>
      </p:pic>
      <p:pic>
        <p:nvPicPr>
          <p:cNvPr id="20" name="Afbeelding 19">
            <a:extLst>
              <a:ext uri="{FF2B5EF4-FFF2-40B4-BE49-F238E27FC236}">
                <a16:creationId xmlns:a16="http://schemas.microsoft.com/office/drawing/2014/main" id="{B9729FF9-E1D9-7B47-64A0-A093F9D77B47}"/>
              </a:ext>
            </a:extLst>
          </p:cNvPr>
          <p:cNvPicPr>
            <a:picLocks noChangeAspect="1"/>
          </p:cNvPicPr>
          <p:nvPr/>
        </p:nvPicPr>
        <p:blipFill rotWithShape="1">
          <a:blip r:embed="rId5"/>
          <a:srcRect t="1464" r="1516" b="1981"/>
          <a:stretch/>
        </p:blipFill>
        <p:spPr>
          <a:xfrm>
            <a:off x="6913930" y="2321245"/>
            <a:ext cx="4964620" cy="2705741"/>
          </a:xfrm>
          <a:prstGeom prst="rect">
            <a:avLst/>
          </a:prstGeom>
        </p:spPr>
      </p:pic>
      <p:pic>
        <p:nvPicPr>
          <p:cNvPr id="22" name="Afbeelding 21" descr="Amsterdam UMC (Universitair Medische Centra) Logo Vector - (.SVG + .PNG) -  Tukuz.Com">
            <a:extLst>
              <a:ext uri="{FF2B5EF4-FFF2-40B4-BE49-F238E27FC236}">
                <a16:creationId xmlns:a16="http://schemas.microsoft.com/office/drawing/2014/main" id="{F93052B9-7CC4-1AF6-C845-AB3CBFF229BE}"/>
              </a:ext>
            </a:extLst>
          </p:cNvPr>
          <p:cNvPicPr>
            <a:picLocks noChangeAspect="1"/>
          </p:cNvPicPr>
          <p:nvPr/>
        </p:nvPicPr>
        <p:blipFill rotWithShape="1">
          <a:blip r:embed="rId6"/>
          <a:srcRect l="126" t="29420" r="315" b="24557"/>
          <a:stretch/>
        </p:blipFill>
        <p:spPr>
          <a:xfrm>
            <a:off x="7083137" y="6397157"/>
            <a:ext cx="1683341" cy="458937"/>
          </a:xfrm>
          <a:prstGeom prst="rect">
            <a:avLst/>
          </a:prstGeom>
        </p:spPr>
      </p:pic>
      <p:pic>
        <p:nvPicPr>
          <p:cNvPr id="26" name="Afbeelding 25" descr="Loughborough University updates it's logo. Again. – Logocurio.us">
            <a:extLst>
              <a:ext uri="{FF2B5EF4-FFF2-40B4-BE49-F238E27FC236}">
                <a16:creationId xmlns:a16="http://schemas.microsoft.com/office/drawing/2014/main" id="{3B394537-F0E8-E3C5-8143-6085B2D33599}"/>
              </a:ext>
            </a:extLst>
          </p:cNvPr>
          <p:cNvPicPr>
            <a:picLocks noChangeAspect="1"/>
          </p:cNvPicPr>
          <p:nvPr/>
        </p:nvPicPr>
        <p:blipFill rotWithShape="1">
          <a:blip r:embed="rId7"/>
          <a:srcRect l="5123" t="22761" r="4433" b="27451"/>
          <a:stretch/>
        </p:blipFill>
        <p:spPr>
          <a:xfrm>
            <a:off x="5489864" y="6399391"/>
            <a:ext cx="1553615" cy="454468"/>
          </a:xfrm>
          <a:prstGeom prst="rect">
            <a:avLst/>
          </a:prstGeom>
        </p:spPr>
      </p:pic>
      <p:pic>
        <p:nvPicPr>
          <p:cNvPr id="27" name="Afbeelding 26" descr="Sustainsahel - IRD - French National Research Institute for Sustainable  Development, France">
            <a:extLst>
              <a:ext uri="{FF2B5EF4-FFF2-40B4-BE49-F238E27FC236}">
                <a16:creationId xmlns:a16="http://schemas.microsoft.com/office/drawing/2014/main" id="{95EC8EF1-A3BF-EB76-0E3C-A060E9D89D62}"/>
              </a:ext>
            </a:extLst>
          </p:cNvPr>
          <p:cNvPicPr>
            <a:picLocks noChangeAspect="1"/>
          </p:cNvPicPr>
          <p:nvPr/>
        </p:nvPicPr>
        <p:blipFill rotWithShape="1">
          <a:blip r:embed="rId8"/>
          <a:srcRect l="1392" t="11514" r="4747" b="18574"/>
          <a:stretch/>
        </p:blipFill>
        <p:spPr>
          <a:xfrm>
            <a:off x="-8659" y="6397157"/>
            <a:ext cx="1682907" cy="464349"/>
          </a:xfrm>
          <a:prstGeom prst="rect">
            <a:avLst/>
          </a:prstGeom>
        </p:spPr>
      </p:pic>
      <p:pic>
        <p:nvPicPr>
          <p:cNvPr id="29" name="Afbeelding 28" descr="Sciensano | Pasteur Network">
            <a:extLst>
              <a:ext uri="{FF2B5EF4-FFF2-40B4-BE49-F238E27FC236}">
                <a16:creationId xmlns:a16="http://schemas.microsoft.com/office/drawing/2014/main" id="{85D8F738-40AA-EEA3-BA32-9C4F545FAE57}"/>
              </a:ext>
            </a:extLst>
          </p:cNvPr>
          <p:cNvPicPr>
            <a:picLocks noChangeAspect="1"/>
          </p:cNvPicPr>
          <p:nvPr/>
        </p:nvPicPr>
        <p:blipFill rotWithShape="1">
          <a:blip r:embed="rId9"/>
          <a:srcRect l="7697" t="28000" r="7060" b="24000"/>
          <a:stretch/>
        </p:blipFill>
        <p:spPr>
          <a:xfrm>
            <a:off x="3809999" y="6400486"/>
            <a:ext cx="1593697" cy="461728"/>
          </a:xfrm>
          <a:prstGeom prst="rect">
            <a:avLst/>
          </a:prstGeom>
        </p:spPr>
      </p:pic>
      <p:pic>
        <p:nvPicPr>
          <p:cNvPr id="30" name="Afbeelding 29" descr="University of Ghana - The DocEnhance Website">
            <a:extLst>
              <a:ext uri="{FF2B5EF4-FFF2-40B4-BE49-F238E27FC236}">
                <a16:creationId xmlns:a16="http://schemas.microsoft.com/office/drawing/2014/main" id="{28F5B4FA-1EFD-FEC2-98BA-1ED64EE306B6}"/>
              </a:ext>
            </a:extLst>
          </p:cNvPr>
          <p:cNvPicPr>
            <a:picLocks noChangeAspect="1"/>
          </p:cNvPicPr>
          <p:nvPr/>
        </p:nvPicPr>
        <p:blipFill>
          <a:blip r:embed="rId10"/>
          <a:stretch>
            <a:fillRect/>
          </a:stretch>
        </p:blipFill>
        <p:spPr>
          <a:xfrm>
            <a:off x="10524258" y="6150283"/>
            <a:ext cx="1556906" cy="703396"/>
          </a:xfrm>
          <a:prstGeom prst="rect">
            <a:avLst/>
          </a:prstGeom>
        </p:spPr>
      </p:pic>
      <p:pic>
        <p:nvPicPr>
          <p:cNvPr id="32" name="Afbeelding 31" descr="APHRC - African Population and Health Research Center - APHRC %">
            <a:extLst>
              <a:ext uri="{FF2B5EF4-FFF2-40B4-BE49-F238E27FC236}">
                <a16:creationId xmlns:a16="http://schemas.microsoft.com/office/drawing/2014/main" id="{F0DAEC82-B567-1080-E8B3-539353F044A1}"/>
              </a:ext>
            </a:extLst>
          </p:cNvPr>
          <p:cNvPicPr>
            <a:picLocks noChangeAspect="1"/>
          </p:cNvPicPr>
          <p:nvPr/>
        </p:nvPicPr>
        <p:blipFill>
          <a:blip r:embed="rId11"/>
          <a:stretch>
            <a:fillRect/>
          </a:stretch>
        </p:blipFill>
        <p:spPr>
          <a:xfrm>
            <a:off x="1712559" y="6394745"/>
            <a:ext cx="2145721" cy="467579"/>
          </a:xfrm>
          <a:prstGeom prst="rect">
            <a:avLst/>
          </a:prstGeom>
        </p:spPr>
      </p:pic>
      <p:pic>
        <p:nvPicPr>
          <p:cNvPr id="34" name="Afbeelding 33" descr="Corporate identity - Vrije Universiteit Amsterdam">
            <a:extLst>
              <a:ext uri="{FF2B5EF4-FFF2-40B4-BE49-F238E27FC236}">
                <a16:creationId xmlns:a16="http://schemas.microsoft.com/office/drawing/2014/main" id="{241B7AB6-7083-A812-CE2E-6A58A93FC83E}"/>
              </a:ext>
            </a:extLst>
          </p:cNvPr>
          <p:cNvPicPr>
            <a:picLocks noChangeAspect="1"/>
          </p:cNvPicPr>
          <p:nvPr/>
        </p:nvPicPr>
        <p:blipFill rotWithShape="1">
          <a:blip r:embed="rId12"/>
          <a:srcRect l="4416" t="499" r="4290" b="10830"/>
          <a:stretch/>
        </p:blipFill>
        <p:spPr>
          <a:xfrm>
            <a:off x="8880611" y="6394745"/>
            <a:ext cx="1551861" cy="404342"/>
          </a:xfrm>
          <a:prstGeom prst="rect">
            <a:avLst/>
          </a:prstGeom>
        </p:spPr>
      </p:pic>
      <p:pic>
        <p:nvPicPr>
          <p:cNvPr id="37" name="Afbeelding 36" descr="Eu Logo - European Union, HD Png Download - vhv">
            <a:extLst>
              <a:ext uri="{FF2B5EF4-FFF2-40B4-BE49-F238E27FC236}">
                <a16:creationId xmlns:a16="http://schemas.microsoft.com/office/drawing/2014/main" id="{D87430AE-5FC5-F3FB-415B-7145D2644192}"/>
              </a:ext>
            </a:extLst>
          </p:cNvPr>
          <p:cNvPicPr>
            <a:picLocks noChangeAspect="1"/>
          </p:cNvPicPr>
          <p:nvPr/>
        </p:nvPicPr>
        <p:blipFill rotWithShape="1">
          <a:blip r:embed="rId13"/>
          <a:srcRect l="29861" t="11450" r="30556" b="28244"/>
          <a:stretch/>
        </p:blipFill>
        <p:spPr>
          <a:xfrm>
            <a:off x="10875650" y="36316"/>
            <a:ext cx="741656" cy="516343"/>
          </a:xfrm>
          <a:prstGeom prst="rect">
            <a:avLst/>
          </a:prstGeom>
        </p:spPr>
      </p:pic>
      <p:sp>
        <p:nvSpPr>
          <p:cNvPr id="38" name="Tekstvak 37">
            <a:extLst>
              <a:ext uri="{FF2B5EF4-FFF2-40B4-BE49-F238E27FC236}">
                <a16:creationId xmlns:a16="http://schemas.microsoft.com/office/drawing/2014/main" id="{078B2CFB-E0B4-E8CC-C826-61716576AAF2}"/>
              </a:ext>
            </a:extLst>
          </p:cNvPr>
          <p:cNvSpPr txBox="1"/>
          <p:nvPr/>
        </p:nvSpPr>
        <p:spPr>
          <a:xfrm>
            <a:off x="10265088" y="552659"/>
            <a:ext cx="290732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100" b="1" err="1">
                <a:solidFill>
                  <a:schemeClr val="accent1">
                    <a:lumMod val="75000"/>
                  </a:schemeClr>
                </a:solidFill>
                <a:cs typeface="Calibri"/>
              </a:rPr>
              <a:t>Funded</a:t>
            </a:r>
            <a:r>
              <a:rPr lang="nl-NL" sz="1100" b="1">
                <a:solidFill>
                  <a:schemeClr val="accent1">
                    <a:lumMod val="75000"/>
                  </a:schemeClr>
                </a:solidFill>
                <a:cs typeface="Calibri"/>
              </a:rPr>
              <a:t> </a:t>
            </a:r>
            <a:r>
              <a:rPr lang="nl-NL" sz="1100" b="1" err="1">
                <a:solidFill>
                  <a:schemeClr val="accent1">
                    <a:lumMod val="75000"/>
                  </a:schemeClr>
                </a:solidFill>
                <a:cs typeface="Calibri"/>
              </a:rPr>
              <a:t>by</a:t>
            </a:r>
            <a:r>
              <a:rPr lang="nl-NL" sz="1100" b="1">
                <a:solidFill>
                  <a:schemeClr val="accent1">
                    <a:lumMod val="75000"/>
                  </a:schemeClr>
                </a:solidFill>
                <a:cs typeface="Calibri"/>
              </a:rPr>
              <a:t> European Union</a:t>
            </a:r>
          </a:p>
        </p:txBody>
      </p:sp>
    </p:spTree>
    <p:extLst>
      <p:ext uri="{BB962C8B-B14F-4D97-AF65-F5344CB8AC3E}">
        <p14:creationId xmlns:p14="http://schemas.microsoft.com/office/powerpoint/2010/main" val="3540168249"/>
      </p:ext>
    </p:extLst>
  </p:cSld>
  <p:clrMapOvr>
    <a:masterClrMapping/>
  </p:clrMapOvr>
  <mc:AlternateContent xmlns:mc="http://schemas.openxmlformats.org/markup-compatibility/2006" xmlns:p14="http://schemas.microsoft.com/office/powerpoint/2010/main">
    <mc:Choice Requires="p14">
      <p:transition spd="med" p14:dur="700" advTm="30585">
        <p:fade/>
      </p:transition>
    </mc:Choice>
    <mc:Fallback xmlns="">
      <p:transition spd="med" advTm="30585">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905CA3-B1A9-4B61-94C9-623861F7AA5E}"/>
              </a:ext>
            </a:extLst>
          </p:cNvPr>
          <p:cNvSpPr>
            <a:spLocks noGrp="1"/>
          </p:cNvSpPr>
          <p:nvPr>
            <p:ph sz="half" idx="1"/>
          </p:nvPr>
        </p:nvSpPr>
        <p:spPr>
          <a:xfrm>
            <a:off x="170918" y="1269397"/>
            <a:ext cx="6096000" cy="3681691"/>
          </a:xfrm>
        </p:spPr>
        <p:txBody>
          <a:bodyPr lIns="91440" tIns="45720" rIns="91440" bIns="45720" anchor="t"/>
          <a:lstStyle/>
          <a:p>
            <a:pPr marL="285750" indent="-285750">
              <a:lnSpc>
                <a:spcPct val="100000"/>
              </a:lnSpc>
              <a:spcBef>
                <a:spcPts val="600"/>
              </a:spcBef>
              <a:spcAft>
                <a:spcPts val="600"/>
              </a:spcAft>
              <a:buFont typeface="Arial" panose="020B0604020202020204" pitchFamily="34" charset="0"/>
              <a:buChar char="•"/>
            </a:pPr>
            <a:r>
              <a:rPr lang="en-US" sz="1600" dirty="0">
                <a:solidFill>
                  <a:schemeClr val="tx1"/>
                </a:solidFill>
                <a:cs typeface="Arial"/>
              </a:rPr>
              <a:t>To adapt and </a:t>
            </a:r>
            <a:r>
              <a:rPr lang="en-US" sz="1600" dirty="0" err="1">
                <a:solidFill>
                  <a:schemeClr val="tx1"/>
                </a:solidFill>
                <a:cs typeface="Arial"/>
              </a:rPr>
              <a:t>optimise</a:t>
            </a:r>
            <a:r>
              <a:rPr lang="en-US" sz="1600" dirty="0">
                <a:solidFill>
                  <a:schemeClr val="tx1"/>
                </a:solidFill>
                <a:cs typeface="Arial"/>
              </a:rPr>
              <a:t> evidence-based interventions that map onto 7 WHO Best Buys for unhealthy diet &amp; physical inactivity with the relevant stakeholders in education, health, the community and target group for use amongst adolescents ensuring that they are culturally acceptable, equitable and scalable within 2 years (WP2);</a:t>
            </a:r>
          </a:p>
          <a:p>
            <a:pPr marL="285750" indent="-285750">
              <a:lnSpc>
                <a:spcPct val="100000"/>
              </a:lnSpc>
              <a:spcBef>
                <a:spcPts val="600"/>
              </a:spcBef>
              <a:spcAft>
                <a:spcPts val="600"/>
              </a:spcAft>
              <a:buFont typeface="Arial" panose="020B0604020202020204" pitchFamily="34" charset="0"/>
              <a:buChar char="•"/>
            </a:pPr>
            <a:r>
              <a:rPr lang="en-US" sz="1600" dirty="0">
                <a:solidFill>
                  <a:schemeClr val="tx1"/>
                </a:solidFill>
                <a:cs typeface="Arial"/>
              </a:rPr>
              <a:t>To co-create effective implementation strategies and tools with the relevant stakeholders for the delivery of the interventions, ensuring that they are culturally acceptable, equitable and scalable within 2 years (WP3);</a:t>
            </a:r>
            <a:endParaRPr lang="en-GB" sz="1600" dirty="0">
              <a:solidFill>
                <a:schemeClr val="tx1"/>
              </a:solidFill>
              <a:cs typeface="Arial"/>
            </a:endParaRPr>
          </a:p>
          <a:p>
            <a:pPr marL="285750" indent="-285750">
              <a:lnSpc>
                <a:spcPct val="100000"/>
              </a:lnSpc>
              <a:spcBef>
                <a:spcPts val="600"/>
              </a:spcBef>
              <a:spcAft>
                <a:spcPts val="600"/>
              </a:spcAft>
              <a:buFont typeface="Arial" panose="020B0604020202020204" pitchFamily="34" charset="0"/>
              <a:buChar char="•"/>
            </a:pPr>
            <a:r>
              <a:rPr kumimoji="0" lang="en-US" sz="1600" b="0" u="none" strike="noStrike" kern="1200" cap="none" spc="0" normalizeH="0" baseline="0" noProof="0" dirty="0">
                <a:ln>
                  <a:noFill/>
                </a:ln>
                <a:solidFill>
                  <a:schemeClr val="tx1"/>
                </a:solidFill>
                <a:effectLst/>
                <a:uLnTx/>
                <a:uFillTx/>
                <a:ea typeface="+mn-ea"/>
                <a:cs typeface="Arial"/>
              </a:rPr>
              <a:t>To recruit the target population from different socio-economic backgrounds &amp; deliver interventions focusing on three settings: school environment, family/community/ faith-based environment &amp; digital environment using social media and follow them up in months 6 &amp; 18</a:t>
            </a:r>
            <a:r>
              <a:rPr lang="en-US" sz="1600" dirty="0">
                <a:solidFill>
                  <a:schemeClr val="tx1"/>
                </a:solidFill>
                <a:cs typeface="Arial"/>
              </a:rPr>
              <a:t> </a:t>
            </a:r>
            <a:r>
              <a:rPr kumimoji="0" lang="en-US" sz="1600" b="0" u="none" strike="noStrike" kern="1200" cap="none" spc="0" normalizeH="0" baseline="0" noProof="0" dirty="0">
                <a:ln>
                  <a:noFill/>
                </a:ln>
                <a:solidFill>
                  <a:schemeClr val="tx1"/>
                </a:solidFill>
                <a:effectLst/>
                <a:uLnTx/>
                <a:uFillTx/>
                <a:ea typeface="+mn-ea"/>
                <a:cs typeface="Arial"/>
              </a:rPr>
              <a:t> (WP4);</a:t>
            </a:r>
            <a:endParaRPr lang="en-GB" sz="1600" b="0" u="none" strike="noStrike" kern="1200" cap="none" spc="0" normalizeH="0" baseline="0" noProof="0" dirty="0">
              <a:ln>
                <a:noFill/>
              </a:ln>
              <a:solidFill>
                <a:schemeClr val="tx1"/>
              </a:solidFill>
              <a:effectLst/>
              <a:uLnTx/>
              <a:uFillTx/>
              <a:cs typeface="Arial"/>
            </a:endParaRPr>
          </a:p>
          <a:p>
            <a:pPr marL="285750" indent="-285750">
              <a:spcBef>
                <a:spcPts val="600"/>
              </a:spcBef>
              <a:spcAft>
                <a:spcPts val="600"/>
              </a:spcAft>
              <a:buFont typeface="Arial" panose="020B0604020202020204" pitchFamily="34" charset="0"/>
              <a:buChar char="•"/>
            </a:pPr>
            <a:endParaRPr lang="en-US" sz="1600" i="1">
              <a:solidFill>
                <a:schemeClr val="tx1"/>
              </a:solidFill>
            </a:endParaRPr>
          </a:p>
          <a:p>
            <a:pPr marL="571500" indent="-571500">
              <a:buFont typeface="Arial" panose="020B0604020202020204" pitchFamily="34" charset="0"/>
              <a:buChar char="•"/>
            </a:pPr>
            <a:endParaRPr lang="en-NL" sz="1600" b="1" i="1">
              <a:solidFill>
                <a:schemeClr val="tx1"/>
              </a:solidFill>
            </a:endParaRPr>
          </a:p>
        </p:txBody>
      </p:sp>
      <p:sp>
        <p:nvSpPr>
          <p:cNvPr id="6" name="Rectangle 2">
            <a:extLst>
              <a:ext uri="{FF2B5EF4-FFF2-40B4-BE49-F238E27FC236}">
                <a16:creationId xmlns:a16="http://schemas.microsoft.com/office/drawing/2014/main" id="{573A5ABA-15E0-402B-BFB8-342F6428E27B}"/>
              </a:ext>
            </a:extLst>
          </p:cNvPr>
          <p:cNvSpPr txBox="1">
            <a:spLocks noChangeArrowheads="1"/>
          </p:cNvSpPr>
          <p:nvPr/>
        </p:nvSpPr>
        <p:spPr bwMode="auto">
          <a:xfrm>
            <a:off x="1069990" y="190155"/>
            <a:ext cx="9640857" cy="705299"/>
          </a:xfrm>
          <a:prstGeom prst="rect">
            <a:avLst/>
          </a:prstGeom>
          <a:noFill/>
          <a:ln>
            <a:noFill/>
          </a:ln>
        </p:spPr>
        <p:txBody>
          <a:bodyPr lIns="91440" tIns="45720" rIns="91440" bIns="4572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altLang="nl-NL" sz="3600" b="1" kern="0">
                <a:solidFill>
                  <a:schemeClr val="accent6">
                    <a:lumMod val="50000"/>
                  </a:schemeClr>
                </a:solidFill>
                <a:latin typeface="Trebuchet MS"/>
                <a:ea typeface="Trebuchet MS Standaard" charset="0"/>
                <a:cs typeface="Trebuchet MS Standaard" charset="0"/>
                <a:sym typeface="Wingdings" pitchFamily="2" charset="2"/>
              </a:rPr>
              <a:t>The specific objectives of Generation H</a:t>
            </a:r>
            <a:endParaRPr lang="nl-NL" altLang="nl-NL" sz="3600" b="1" i="0" u="none" strike="noStrike" kern="0" cap="none" spc="0" normalizeH="0" baseline="0" noProof="0">
              <a:ln>
                <a:noFill/>
              </a:ln>
              <a:solidFill>
                <a:schemeClr val="accent6">
                  <a:lumMod val="50000"/>
                </a:schemeClr>
              </a:solidFill>
              <a:effectLst/>
              <a:uLnTx/>
              <a:uFillTx/>
              <a:latin typeface="Trebuchet MS"/>
              <a:ea typeface="Trebuchet MS Standaard" charset="0"/>
              <a:cs typeface="Trebuchet MS Standaard" charset="0"/>
            </a:endParaRPr>
          </a:p>
        </p:txBody>
      </p:sp>
      <p:sp>
        <p:nvSpPr>
          <p:cNvPr id="8" name="Rechthoek 4">
            <a:extLst>
              <a:ext uri="{FF2B5EF4-FFF2-40B4-BE49-F238E27FC236}">
                <a16:creationId xmlns:a16="http://schemas.microsoft.com/office/drawing/2014/main" id="{1CFC655B-CF75-066B-D7BC-597F5025FAE7}"/>
              </a:ext>
            </a:extLst>
          </p:cNvPr>
          <p:cNvSpPr/>
          <p:nvPr/>
        </p:nvSpPr>
        <p:spPr>
          <a:xfrm>
            <a:off x="5974479" y="1271085"/>
            <a:ext cx="6028267" cy="6178102"/>
          </a:xfrm>
          <a:prstGeom prst="rect">
            <a:avLst/>
          </a:prstGeom>
        </p:spPr>
        <p:txBody>
          <a:bodyPr wrap="square" lIns="91440" tIns="45720" rIns="91440" bIns="45720" anchor="t">
            <a:spAutoFit/>
          </a:bodyPr>
          <a:lstStyle/>
          <a:p>
            <a:pPr marL="285750" marR="0" lvl="0" indent="-285750" defTabSz="914400" rtl="0" eaLnBrk="1" fontAlgn="auto" latinLnBrk="0" hangingPunct="1">
              <a:lnSpc>
                <a:spcPct val="100000"/>
              </a:lnSpc>
              <a:spcBef>
                <a:spcPts val="600"/>
              </a:spcBef>
              <a:spcAft>
                <a:spcPts val="600"/>
              </a:spcAft>
              <a:buClr>
                <a:srgbClr val="EEECE1">
                  <a:lumMod val="20000"/>
                  <a:lumOff val="80000"/>
                </a:srgbClr>
              </a:buClr>
              <a:buSzTx/>
              <a:buFont typeface="Arial"/>
              <a:buChar char="•"/>
              <a:tabLst/>
              <a:defRPr/>
            </a:pPr>
            <a:r>
              <a:rPr kumimoji="0" lang="en-US" sz="1600" b="0" u="none" strike="noStrike" kern="1200" cap="none" spc="0" normalizeH="0" baseline="0" noProof="0">
                <a:ln>
                  <a:noFill/>
                </a:ln>
                <a:solidFill>
                  <a:prstClr val="black"/>
                </a:solidFill>
                <a:effectLst/>
                <a:uLnTx/>
                <a:uFillTx/>
                <a:ea typeface="+mn-ea"/>
                <a:cs typeface="Arial"/>
              </a:rPr>
              <a:t>To determine whether the implementation strategies developed for the delivery of </a:t>
            </a:r>
            <a:r>
              <a:rPr kumimoji="0" lang="en-US" sz="1600" b="0" u="none" strike="noStrike" kern="1200" cap="none" spc="0" normalizeH="0" baseline="0" noProof="0" err="1">
                <a:ln>
                  <a:noFill/>
                </a:ln>
                <a:solidFill>
                  <a:prstClr val="black"/>
                </a:solidFill>
                <a:effectLst/>
                <a:uLnTx/>
                <a:uFillTx/>
                <a:ea typeface="+mn-ea"/>
                <a:cs typeface="Arial"/>
              </a:rPr>
              <a:t>optimised</a:t>
            </a:r>
            <a:r>
              <a:rPr kumimoji="0" lang="en-US" sz="1600" b="0" u="none" strike="noStrike" kern="1200" cap="none" spc="0" normalizeH="0" baseline="0" noProof="0">
                <a:ln>
                  <a:noFill/>
                </a:ln>
                <a:solidFill>
                  <a:prstClr val="black"/>
                </a:solidFill>
                <a:effectLst/>
                <a:uLnTx/>
                <a:uFillTx/>
                <a:ea typeface="+mn-ea"/>
                <a:cs typeface="Arial"/>
              </a:rPr>
              <a:t> interventions influence </a:t>
            </a:r>
            <a:r>
              <a:rPr kumimoji="0" lang="en-US" sz="1600" b="0" u="none" strike="noStrike" kern="1200" cap="none" spc="0" normalizeH="0" baseline="0" noProof="0" err="1">
                <a:ln>
                  <a:noFill/>
                </a:ln>
                <a:solidFill>
                  <a:prstClr val="black"/>
                </a:solidFill>
                <a:effectLst/>
                <a:uLnTx/>
                <a:uFillTx/>
                <a:ea typeface="+mn-ea"/>
                <a:cs typeface="Arial"/>
              </a:rPr>
              <a:t>i</a:t>
            </a:r>
            <a:r>
              <a:rPr kumimoji="0" lang="en-US" sz="1600" b="0" u="none" strike="noStrike" kern="1200" cap="none" spc="0" normalizeH="0" baseline="0" noProof="0">
                <a:ln>
                  <a:noFill/>
                </a:ln>
                <a:solidFill>
                  <a:prstClr val="black"/>
                </a:solidFill>
                <a:effectLst/>
                <a:uLnTx/>
                <a:uFillTx/>
                <a:ea typeface="+mn-ea"/>
                <a:cs typeface="Arial"/>
              </a:rPr>
              <a:t>. implementation level outcomes (e.g., acceptability, adoption, appropriateness,) and ii. uptake of promoted healthy </a:t>
            </a:r>
            <a:r>
              <a:rPr kumimoji="0" lang="en-US" sz="1600" b="0" u="none" strike="noStrike" kern="1200" cap="none" spc="0" normalizeH="0" baseline="0" noProof="0" err="1">
                <a:ln>
                  <a:noFill/>
                </a:ln>
                <a:solidFill>
                  <a:prstClr val="black"/>
                </a:solidFill>
                <a:effectLst/>
                <a:uLnTx/>
                <a:uFillTx/>
                <a:ea typeface="+mn-ea"/>
                <a:cs typeface="Arial"/>
              </a:rPr>
              <a:t>behaviours</a:t>
            </a:r>
            <a:r>
              <a:rPr kumimoji="0" lang="en-US" sz="1600" b="0" u="none" strike="noStrike" kern="1200" cap="none" spc="0" normalizeH="0" baseline="0" noProof="0">
                <a:ln>
                  <a:noFill/>
                </a:ln>
                <a:solidFill>
                  <a:prstClr val="black"/>
                </a:solidFill>
                <a:effectLst/>
                <a:uLnTx/>
                <a:uFillTx/>
                <a:ea typeface="+mn-ea"/>
                <a:cs typeface="Arial"/>
              </a:rPr>
              <a:t> (improvements in knowledge, attitude &amp; practice of dietary </a:t>
            </a:r>
            <a:r>
              <a:rPr kumimoji="0" lang="en-US" sz="1600" b="0" u="none" strike="noStrike" kern="1200" cap="none" spc="0" normalizeH="0" baseline="0" noProof="0" err="1">
                <a:ln>
                  <a:noFill/>
                </a:ln>
                <a:solidFill>
                  <a:prstClr val="black"/>
                </a:solidFill>
                <a:effectLst/>
                <a:uLnTx/>
                <a:uFillTx/>
                <a:ea typeface="+mn-ea"/>
                <a:cs typeface="Arial"/>
              </a:rPr>
              <a:t>behaviours</a:t>
            </a:r>
            <a:r>
              <a:rPr kumimoji="0" lang="en-US" sz="1600" b="0" u="none" strike="noStrike" kern="1200" cap="none" spc="0" normalizeH="0" baseline="0" noProof="0">
                <a:ln>
                  <a:noFill/>
                </a:ln>
                <a:solidFill>
                  <a:prstClr val="black"/>
                </a:solidFill>
                <a:effectLst/>
                <a:uLnTx/>
                <a:uFillTx/>
                <a:ea typeface="+mn-ea"/>
                <a:cs typeface="Arial"/>
              </a:rPr>
              <a:t>, food environment, physical activity; and anthropometric indices, self-efficacy, health literacy and psychosocial stress in a short-term (6 month) and a long-term (18 months) (WP5);</a:t>
            </a:r>
            <a:endParaRPr lang="nl-NL">
              <a:solidFill>
                <a:prstClr val="black"/>
              </a:solidFill>
            </a:endParaRPr>
          </a:p>
          <a:p>
            <a:pPr marL="285750" marR="0" lvl="0" indent="-285750" defTabSz="914400" rtl="0" eaLnBrk="1" fontAlgn="auto" latinLnBrk="0" hangingPunct="1">
              <a:lnSpc>
                <a:spcPct val="100000"/>
              </a:lnSpc>
              <a:spcBef>
                <a:spcPts val="600"/>
              </a:spcBef>
              <a:spcAft>
                <a:spcPts val="600"/>
              </a:spcAft>
              <a:buClr>
                <a:srgbClr val="EEECE1">
                  <a:lumMod val="20000"/>
                  <a:lumOff val="80000"/>
                </a:srgbClr>
              </a:buClr>
              <a:buSzTx/>
              <a:buFont typeface="Arial" panose="020B0604020202020204" pitchFamily="34" charset="0"/>
              <a:buChar char="•"/>
              <a:tabLst/>
              <a:defRPr/>
            </a:pPr>
            <a:r>
              <a:rPr lang="en-US" sz="1600">
                <a:solidFill>
                  <a:prstClr val="black"/>
                </a:solidFill>
                <a:cs typeface="Arial"/>
              </a:rPr>
              <a:t>To conduct a health economic analysis of the implementation of the optimized interventions to determine whether the implementation strategies for the delivery of the interventions are cost-effective (WP6);</a:t>
            </a:r>
          </a:p>
          <a:p>
            <a:pPr marL="285750" marR="0" lvl="0" indent="-285750" defTabSz="914400" rtl="0" eaLnBrk="1" fontAlgn="auto" latinLnBrk="0" hangingPunct="1">
              <a:lnSpc>
                <a:spcPct val="100000"/>
              </a:lnSpc>
              <a:spcBef>
                <a:spcPts val="600"/>
              </a:spcBef>
              <a:spcAft>
                <a:spcPts val="600"/>
              </a:spcAft>
              <a:buClr>
                <a:srgbClr val="EEECE1">
                  <a:lumMod val="20000"/>
                  <a:lumOff val="80000"/>
                </a:srgbClr>
              </a:buClr>
              <a:buSzTx/>
              <a:buFont typeface="Arial" panose="020B0604020202020204" pitchFamily="34" charset="0"/>
              <a:buChar char="•"/>
              <a:tabLst/>
              <a:defRPr/>
            </a:pPr>
            <a:r>
              <a:rPr lang="en-US" sz="1600">
                <a:solidFill>
                  <a:prstClr val="black"/>
                </a:solidFill>
                <a:cs typeface="Arial"/>
              </a:rPr>
              <a:t>To disseminate and exploit the study findings through engagement of local, national, and regional experts and policy makers in translating and embedding the findings into practice and policy in Ghana and Kenya and other SSA countries and beyond throughout the project cycle and beyond (WP7).</a:t>
            </a:r>
            <a:endParaRPr lang="en-GB" sz="1600">
              <a:solidFill>
                <a:prstClr val="black"/>
              </a:solidFill>
              <a:cs typeface="Arial"/>
            </a:endParaRPr>
          </a:p>
          <a:p>
            <a:pPr marL="342900" marR="0" lvl="0" indent="-342900" defTabSz="914400" rtl="0" eaLnBrk="1" fontAlgn="auto" latinLnBrk="0" hangingPunct="1">
              <a:lnSpc>
                <a:spcPct val="100000"/>
              </a:lnSpc>
              <a:spcBef>
                <a:spcPct val="20000"/>
              </a:spcBef>
              <a:spcAft>
                <a:spcPts val="0"/>
              </a:spcAft>
              <a:buClr>
                <a:srgbClr val="EEECE1">
                  <a:lumMod val="20000"/>
                  <a:lumOff val="80000"/>
                </a:srgbClr>
              </a:buClr>
              <a:buSzTx/>
              <a:buFont typeface="Arial"/>
              <a:buBlip>
                <a:blip r:embed="rId2"/>
              </a:buBlip>
              <a:tabLst/>
              <a:defRPr/>
            </a:pPr>
            <a:endParaRPr lang="en-GB" sz="2400" b="0" i="0" u="none" strike="noStrike" kern="1200" cap="none" spc="0" normalizeH="0" baseline="0" noProof="0">
              <a:ln>
                <a:noFill/>
              </a:ln>
              <a:solidFill>
                <a:prstClr val="black"/>
              </a:solidFill>
              <a:effectLst/>
              <a:uLnTx/>
              <a:uFillTx/>
              <a:cs typeface="Arial" panose="020B0604020202020204" pitchFamily="34" charset="0"/>
            </a:endParaRPr>
          </a:p>
          <a:p>
            <a:pPr marL="285750" marR="0" lvl="0" indent="-285750" defTabSz="914400" rtl="0" eaLnBrk="1" fontAlgn="auto" latinLnBrk="0" hangingPunct="1">
              <a:lnSpc>
                <a:spcPct val="100000"/>
              </a:lnSpc>
              <a:spcBef>
                <a:spcPts val="100"/>
              </a:spcBef>
              <a:spcAft>
                <a:spcPts val="0"/>
              </a:spcAft>
              <a:buClr>
                <a:srgbClr val="694994"/>
              </a:buClr>
              <a:buSzTx/>
              <a:buFont typeface="Arial" panose="05000000000000000000" pitchFamily="2" charset="2"/>
              <a:buChar char="•"/>
              <a:tabLst/>
              <a:defRPr/>
            </a:pPr>
            <a:endParaRPr lang="en-GB" altLang="en-US" sz="1800" b="0" i="0" u="none" strike="noStrike" kern="1200" cap="none" spc="0" normalizeH="0" baseline="0" noProof="0">
              <a:ln>
                <a:noFill/>
              </a:ln>
              <a:solidFill>
                <a:prstClr val="black"/>
              </a:solidFill>
              <a:effectLst/>
              <a:uLnTx/>
              <a:uFillTx/>
              <a:ea typeface="Trebuchet MS Standaard" charset="0"/>
              <a:cs typeface="Trebuchet MS Standaard" charset="0"/>
            </a:endParaRPr>
          </a:p>
          <a:p>
            <a:pPr marL="285750" marR="0" lvl="0" indent="-285750" defTabSz="914400" rtl="0" eaLnBrk="1" fontAlgn="auto" latinLnBrk="0" hangingPunct="1">
              <a:lnSpc>
                <a:spcPct val="100000"/>
              </a:lnSpc>
              <a:spcBef>
                <a:spcPts val="100"/>
              </a:spcBef>
              <a:spcAft>
                <a:spcPts val="0"/>
              </a:spcAft>
              <a:buClr>
                <a:srgbClr val="694994"/>
              </a:buClr>
              <a:buSzTx/>
              <a:buFont typeface="Arial" panose="05000000000000000000" pitchFamily="2" charset="2"/>
              <a:buChar char="•"/>
              <a:tabLst/>
              <a:defRPr/>
            </a:pPr>
            <a:endParaRPr lang="nl-NL" altLang="en-US" sz="1800" b="0" i="0" u="none" strike="noStrike" kern="1200" cap="none" spc="0" normalizeH="0" baseline="0" noProof="0">
              <a:ln>
                <a:noFill/>
              </a:ln>
              <a:solidFill>
                <a:prstClr val="black"/>
              </a:solidFill>
              <a:effectLst/>
              <a:uLnTx/>
              <a:uFillTx/>
              <a:ea typeface="Trebuchet MS Standaard" charset="0"/>
              <a:cs typeface="Trebuchet MS Standaard" charset="0"/>
            </a:endParaRPr>
          </a:p>
        </p:txBody>
      </p:sp>
      <p:pic>
        <p:nvPicPr>
          <p:cNvPr id="3" name="Picture 19" descr="Afbeelding met symbool, Lettertype, logo, Graphics&#10;&#10;Automatisch gegenereerde beschrijving">
            <a:extLst>
              <a:ext uri="{FF2B5EF4-FFF2-40B4-BE49-F238E27FC236}">
                <a16:creationId xmlns:a16="http://schemas.microsoft.com/office/drawing/2014/main" id="{4E46C602-C9BC-8155-D212-56BECD1995C6}"/>
              </a:ext>
            </a:extLst>
          </p:cNvPr>
          <p:cNvPicPr>
            <a:picLocks noChangeAspect="1"/>
          </p:cNvPicPr>
          <p:nvPr/>
        </p:nvPicPr>
        <p:blipFill>
          <a:blip r:embed="rId3"/>
          <a:stretch>
            <a:fillRect/>
          </a:stretch>
        </p:blipFill>
        <p:spPr>
          <a:xfrm>
            <a:off x="171704" y="149641"/>
            <a:ext cx="1174755" cy="995402"/>
          </a:xfrm>
          <a:prstGeom prst="rect">
            <a:avLst/>
          </a:prstGeom>
        </p:spPr>
      </p:pic>
      <p:pic>
        <p:nvPicPr>
          <p:cNvPr id="4" name="Afbeelding 3" descr="Eu Logo - European Union, HD Png Download - vhv">
            <a:extLst>
              <a:ext uri="{FF2B5EF4-FFF2-40B4-BE49-F238E27FC236}">
                <a16:creationId xmlns:a16="http://schemas.microsoft.com/office/drawing/2014/main" id="{296890A7-EF68-9B5E-ED2F-2608E6C3DB10}"/>
              </a:ext>
            </a:extLst>
          </p:cNvPr>
          <p:cNvPicPr>
            <a:picLocks noChangeAspect="1"/>
          </p:cNvPicPr>
          <p:nvPr/>
        </p:nvPicPr>
        <p:blipFill rotWithShape="1">
          <a:blip r:embed="rId4"/>
          <a:srcRect l="29861" t="11450" r="30556" b="28244"/>
          <a:stretch/>
        </p:blipFill>
        <p:spPr>
          <a:xfrm>
            <a:off x="10875650" y="36316"/>
            <a:ext cx="741656" cy="516343"/>
          </a:xfrm>
          <a:prstGeom prst="rect">
            <a:avLst/>
          </a:prstGeom>
        </p:spPr>
      </p:pic>
      <p:sp>
        <p:nvSpPr>
          <p:cNvPr id="10" name="Tekstvak 9">
            <a:extLst>
              <a:ext uri="{FF2B5EF4-FFF2-40B4-BE49-F238E27FC236}">
                <a16:creationId xmlns:a16="http://schemas.microsoft.com/office/drawing/2014/main" id="{C518D1A5-3638-9D60-40DA-7B1C4074FC39}"/>
              </a:ext>
            </a:extLst>
          </p:cNvPr>
          <p:cNvSpPr txBox="1"/>
          <p:nvPr/>
        </p:nvSpPr>
        <p:spPr>
          <a:xfrm>
            <a:off x="10265088" y="552659"/>
            <a:ext cx="290732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100" b="1" err="1">
                <a:solidFill>
                  <a:schemeClr val="accent1">
                    <a:lumMod val="75000"/>
                  </a:schemeClr>
                </a:solidFill>
                <a:cs typeface="Calibri"/>
              </a:rPr>
              <a:t>Funded</a:t>
            </a:r>
            <a:r>
              <a:rPr lang="nl-NL" sz="1100" b="1">
                <a:solidFill>
                  <a:schemeClr val="accent1">
                    <a:lumMod val="75000"/>
                  </a:schemeClr>
                </a:solidFill>
                <a:cs typeface="Calibri"/>
              </a:rPr>
              <a:t> </a:t>
            </a:r>
            <a:r>
              <a:rPr lang="nl-NL" sz="1100" b="1" err="1">
                <a:solidFill>
                  <a:schemeClr val="accent1">
                    <a:lumMod val="75000"/>
                  </a:schemeClr>
                </a:solidFill>
                <a:cs typeface="Calibri"/>
              </a:rPr>
              <a:t>by</a:t>
            </a:r>
            <a:r>
              <a:rPr lang="nl-NL" sz="1100" b="1">
                <a:solidFill>
                  <a:schemeClr val="accent1">
                    <a:lumMod val="75000"/>
                  </a:schemeClr>
                </a:solidFill>
                <a:cs typeface="Calibri"/>
              </a:rPr>
              <a:t> European Union</a:t>
            </a:r>
          </a:p>
        </p:txBody>
      </p:sp>
    </p:spTree>
    <p:extLst>
      <p:ext uri="{BB962C8B-B14F-4D97-AF65-F5344CB8AC3E}">
        <p14:creationId xmlns:p14="http://schemas.microsoft.com/office/powerpoint/2010/main" val="376630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2763468" y="219646"/>
            <a:ext cx="6657393" cy="87294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a:ln>
                  <a:noFill/>
                </a:ln>
                <a:solidFill>
                  <a:schemeClr val="accent6">
                    <a:lumMod val="50000"/>
                  </a:schemeClr>
                </a:solidFill>
                <a:effectLst/>
                <a:uLnTx/>
                <a:uFillTx/>
                <a:latin typeface="Trebuchet MS"/>
                <a:ea typeface="Trebuchet MS Standaard" charset="0"/>
                <a:cs typeface="Trebuchet MS Standaard" charset="0"/>
              </a:rPr>
              <a:t>Project operationalization</a:t>
            </a:r>
            <a:endParaRPr lang="en-GB" sz="4000" b="1" i="0" u="none" strike="noStrike" kern="1200" cap="none" spc="0" normalizeH="0" baseline="0" noProof="0">
              <a:ln>
                <a:noFill/>
              </a:ln>
              <a:solidFill>
                <a:schemeClr val="accent6">
                  <a:lumMod val="50000"/>
                </a:schemeClr>
              </a:solidFill>
              <a:effectLst/>
              <a:uLnTx/>
              <a:uFillTx/>
              <a:latin typeface="Trebuchet MS"/>
              <a:ea typeface="Trebuchet MS Standaard" charset="0"/>
              <a:cs typeface="Trebuchet MS Standaard" charset="0"/>
            </a:endParaRPr>
          </a:p>
        </p:txBody>
      </p:sp>
      <p:pic>
        <p:nvPicPr>
          <p:cNvPr id="6" name="Picture 5">
            <a:extLst>
              <a:ext uri="{FF2B5EF4-FFF2-40B4-BE49-F238E27FC236}">
                <a16:creationId xmlns:a16="http://schemas.microsoft.com/office/drawing/2014/main" id="{85F8EC37-FE1E-B53A-DBC0-38D47F884F63}"/>
              </a:ext>
            </a:extLst>
          </p:cNvPr>
          <p:cNvPicPr>
            <a:picLocks noChangeAspect="1"/>
          </p:cNvPicPr>
          <p:nvPr/>
        </p:nvPicPr>
        <p:blipFill rotWithShape="1">
          <a:blip r:embed="rId3"/>
          <a:srcRect t="4709"/>
          <a:stretch/>
        </p:blipFill>
        <p:spPr>
          <a:xfrm>
            <a:off x="1463000" y="1330612"/>
            <a:ext cx="8990622" cy="5198402"/>
          </a:xfrm>
          <a:prstGeom prst="rect">
            <a:avLst/>
          </a:prstGeom>
        </p:spPr>
      </p:pic>
      <p:pic>
        <p:nvPicPr>
          <p:cNvPr id="2" name="Picture 19" descr="Afbeelding met symbool, Lettertype, logo, Graphics&#10;&#10;Automatisch gegenereerde beschrijving">
            <a:extLst>
              <a:ext uri="{FF2B5EF4-FFF2-40B4-BE49-F238E27FC236}">
                <a16:creationId xmlns:a16="http://schemas.microsoft.com/office/drawing/2014/main" id="{990794FB-CBD0-7ABF-316F-1A4A4C2C794D}"/>
              </a:ext>
            </a:extLst>
          </p:cNvPr>
          <p:cNvPicPr>
            <a:picLocks noChangeAspect="1"/>
          </p:cNvPicPr>
          <p:nvPr/>
        </p:nvPicPr>
        <p:blipFill>
          <a:blip r:embed="rId4"/>
          <a:stretch>
            <a:fillRect/>
          </a:stretch>
        </p:blipFill>
        <p:spPr>
          <a:xfrm>
            <a:off x="171704" y="149641"/>
            <a:ext cx="1174755" cy="995402"/>
          </a:xfrm>
          <a:prstGeom prst="rect">
            <a:avLst/>
          </a:prstGeom>
        </p:spPr>
      </p:pic>
      <p:pic>
        <p:nvPicPr>
          <p:cNvPr id="3" name="Afbeelding 2" descr="Eu Logo - European Union, HD Png Download - vhv">
            <a:extLst>
              <a:ext uri="{FF2B5EF4-FFF2-40B4-BE49-F238E27FC236}">
                <a16:creationId xmlns:a16="http://schemas.microsoft.com/office/drawing/2014/main" id="{6D53987C-4B37-7980-0519-59EBC7F77E31}"/>
              </a:ext>
            </a:extLst>
          </p:cNvPr>
          <p:cNvPicPr>
            <a:picLocks noChangeAspect="1"/>
          </p:cNvPicPr>
          <p:nvPr/>
        </p:nvPicPr>
        <p:blipFill rotWithShape="1">
          <a:blip r:embed="rId5"/>
          <a:srcRect l="29861" t="11450" r="30556" b="28244"/>
          <a:stretch/>
        </p:blipFill>
        <p:spPr>
          <a:xfrm>
            <a:off x="10875650" y="36316"/>
            <a:ext cx="741656" cy="516343"/>
          </a:xfrm>
          <a:prstGeom prst="rect">
            <a:avLst/>
          </a:prstGeom>
        </p:spPr>
      </p:pic>
      <p:sp>
        <p:nvSpPr>
          <p:cNvPr id="5" name="Tekstvak 4">
            <a:extLst>
              <a:ext uri="{FF2B5EF4-FFF2-40B4-BE49-F238E27FC236}">
                <a16:creationId xmlns:a16="http://schemas.microsoft.com/office/drawing/2014/main" id="{EB34E5C4-EBDA-5E81-B858-5ABA8F91218C}"/>
              </a:ext>
            </a:extLst>
          </p:cNvPr>
          <p:cNvSpPr txBox="1"/>
          <p:nvPr/>
        </p:nvSpPr>
        <p:spPr>
          <a:xfrm>
            <a:off x="10265088" y="552659"/>
            <a:ext cx="290732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100" b="1" err="1">
                <a:solidFill>
                  <a:schemeClr val="accent1">
                    <a:lumMod val="75000"/>
                  </a:schemeClr>
                </a:solidFill>
                <a:cs typeface="Calibri"/>
              </a:rPr>
              <a:t>Funded</a:t>
            </a:r>
            <a:r>
              <a:rPr lang="nl-NL" sz="1100" b="1">
                <a:solidFill>
                  <a:schemeClr val="accent1">
                    <a:lumMod val="75000"/>
                  </a:schemeClr>
                </a:solidFill>
                <a:cs typeface="Calibri"/>
              </a:rPr>
              <a:t> </a:t>
            </a:r>
            <a:r>
              <a:rPr lang="nl-NL" sz="1100" b="1" err="1">
                <a:solidFill>
                  <a:schemeClr val="accent1">
                    <a:lumMod val="75000"/>
                  </a:schemeClr>
                </a:solidFill>
                <a:cs typeface="Calibri"/>
              </a:rPr>
              <a:t>by</a:t>
            </a:r>
            <a:r>
              <a:rPr lang="nl-NL" sz="1100" b="1">
                <a:solidFill>
                  <a:schemeClr val="accent1">
                    <a:lumMod val="75000"/>
                  </a:schemeClr>
                </a:solidFill>
                <a:cs typeface="Calibri"/>
              </a:rPr>
              <a:t> European Union</a:t>
            </a:r>
          </a:p>
        </p:txBody>
      </p:sp>
    </p:spTree>
    <p:extLst>
      <p:ext uri="{BB962C8B-B14F-4D97-AF65-F5344CB8AC3E}">
        <p14:creationId xmlns:p14="http://schemas.microsoft.com/office/powerpoint/2010/main" val="908253525"/>
      </p:ext>
    </p:extLst>
  </p:cSld>
  <p:clrMapOvr>
    <a:masterClrMapping/>
  </p:clrMapOvr>
  <mc:AlternateContent xmlns:mc="http://schemas.openxmlformats.org/markup-compatibility/2006" xmlns:p14="http://schemas.microsoft.com/office/powerpoint/2010/main">
    <mc:Choice Requires="p14">
      <p:transition spd="med" p14:dur="700" advTm="30585">
        <p:fade/>
      </p:transition>
    </mc:Choice>
    <mc:Fallback xmlns="">
      <p:transition spd="med" advTm="30585">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91194-DCDA-A407-FDB1-F4607C0998A2}"/>
              </a:ext>
            </a:extLst>
          </p:cNvPr>
          <p:cNvSpPr>
            <a:spLocks noGrp="1"/>
          </p:cNvSpPr>
          <p:nvPr>
            <p:ph type="title"/>
          </p:nvPr>
        </p:nvSpPr>
        <p:spPr>
          <a:xfrm>
            <a:off x="5099201" y="681639"/>
            <a:ext cx="1998383" cy="1325563"/>
          </a:xfrm>
        </p:spPr>
        <p:txBody>
          <a:bodyPr/>
          <a:lstStyle/>
          <a:p>
            <a:r>
              <a:rPr lang="nl-NL">
                <a:solidFill>
                  <a:schemeClr val="accent6">
                    <a:lumMod val="50000"/>
                  </a:schemeClr>
                </a:solidFill>
              </a:rPr>
              <a:t>Design</a:t>
            </a:r>
          </a:p>
        </p:txBody>
      </p:sp>
      <p:sp>
        <p:nvSpPr>
          <p:cNvPr id="3" name="Tijdelijke aanduiding voor inhoud 2">
            <a:extLst>
              <a:ext uri="{FF2B5EF4-FFF2-40B4-BE49-F238E27FC236}">
                <a16:creationId xmlns:a16="http://schemas.microsoft.com/office/drawing/2014/main" id="{057960B1-05EC-BA09-C452-1A31820C8C2B}"/>
              </a:ext>
            </a:extLst>
          </p:cNvPr>
          <p:cNvSpPr>
            <a:spLocks noGrp="1"/>
          </p:cNvSpPr>
          <p:nvPr>
            <p:ph sz="half" idx="2"/>
          </p:nvPr>
        </p:nvSpPr>
        <p:spPr>
          <a:xfrm>
            <a:off x="474965" y="1838012"/>
            <a:ext cx="11393382" cy="3751308"/>
          </a:xfrm>
          <a:solidFill>
            <a:schemeClr val="accent6">
              <a:lumMod val="20000"/>
              <a:lumOff val="80000"/>
            </a:schemeClr>
          </a:solidFill>
        </p:spPr>
        <p:txBody>
          <a:bodyPr lIns="91440" tIns="45720" rIns="91440" bIns="45720" anchor="t"/>
          <a:lstStyle/>
          <a:p>
            <a:r>
              <a:rPr lang="en-US" b="1" dirty="0"/>
              <a:t>Mixed methods, Hybrid design type 3 </a:t>
            </a:r>
            <a:r>
              <a:rPr lang="en-US" sz="1200" dirty="0"/>
              <a:t>(more weight on implementation outcomes than on effectiveness outcome)</a:t>
            </a:r>
            <a:r>
              <a:rPr lang="en-US" dirty="0"/>
              <a:t> </a:t>
            </a:r>
          </a:p>
          <a:p>
            <a:pPr lvl="1"/>
            <a:r>
              <a:rPr lang="en-US" sz="2000" dirty="0"/>
              <a:t>WP2: 	Realist review - Stakeholder consultations - Co-production – Prototyping (MRC)</a:t>
            </a:r>
          </a:p>
          <a:p>
            <a:pPr lvl="1"/>
            <a:r>
              <a:rPr lang="en-US" sz="2000" dirty="0"/>
              <a:t>WP3: 	Implementation Mapping, Community based participatory approach</a:t>
            </a:r>
          </a:p>
          <a:p>
            <a:pPr lvl="1"/>
            <a:r>
              <a:rPr lang="en-US" sz="2000" dirty="0"/>
              <a:t>WP4-5-6: Pre-post repeated cross-sectional </a:t>
            </a:r>
            <a:r>
              <a:rPr lang="en-US" sz="2000" i="1" dirty="0"/>
              <a:t>design</a:t>
            </a:r>
            <a:r>
              <a:rPr lang="en-US" sz="2000" dirty="0"/>
              <a:t> (Qual &amp; Quant: 0, 6, 18 months)</a:t>
            </a:r>
          </a:p>
          <a:p>
            <a:pPr marL="1828800" lvl="4" indent="0">
              <a:buNone/>
            </a:pPr>
            <a:r>
              <a:rPr lang="en-US" sz="2000" dirty="0"/>
              <a:t>Process-Implementation-Behavioral-Health-Health economic </a:t>
            </a:r>
            <a:r>
              <a:rPr lang="en-US" sz="2000" i="1" dirty="0"/>
              <a:t>outcomes</a:t>
            </a:r>
            <a:r>
              <a:rPr lang="en-US" sz="2000" dirty="0"/>
              <a:t>.</a:t>
            </a:r>
          </a:p>
          <a:p>
            <a:pPr lvl="1"/>
            <a:endParaRPr lang="nl-NL" sz="2000"/>
          </a:p>
          <a:p>
            <a:r>
              <a:rPr lang="en-US" b="1" dirty="0"/>
              <a:t>Study population</a:t>
            </a:r>
          </a:p>
          <a:p>
            <a:pPr lvl="1"/>
            <a:r>
              <a:rPr lang="en-US" sz="2000" dirty="0">
                <a:latin typeface="Trebuchet MS"/>
              </a:rPr>
              <a:t>Adolescents (10-19 </a:t>
            </a:r>
            <a:r>
              <a:rPr lang="en-US" sz="2000" dirty="0" err="1">
                <a:latin typeface="Trebuchet MS"/>
              </a:rPr>
              <a:t>yr</a:t>
            </a:r>
            <a:r>
              <a:rPr lang="en-US" sz="2000" dirty="0">
                <a:latin typeface="Trebuchet MS"/>
              </a:rPr>
              <a:t>) in primary and secondary schools &amp; Faith-Based Organizations, and stakeholders in education-health-community leadership in Accra, Ghana &amp; Nairobi, Kenya</a:t>
            </a:r>
            <a:endParaRPr lang="nl-NL" dirty="0">
              <a:latin typeface="Trebuchet MS"/>
            </a:endParaRPr>
          </a:p>
        </p:txBody>
      </p:sp>
      <p:pic>
        <p:nvPicPr>
          <p:cNvPr id="4" name="Picture 19" descr="Afbeelding met symbool, Lettertype, logo, Graphics&#10;&#10;Automatisch gegenereerde beschrijving">
            <a:extLst>
              <a:ext uri="{FF2B5EF4-FFF2-40B4-BE49-F238E27FC236}">
                <a16:creationId xmlns:a16="http://schemas.microsoft.com/office/drawing/2014/main" id="{26E11F94-08FB-D0A6-646B-60685C6A4C32}"/>
              </a:ext>
            </a:extLst>
          </p:cNvPr>
          <p:cNvPicPr>
            <a:picLocks noChangeAspect="1"/>
          </p:cNvPicPr>
          <p:nvPr/>
        </p:nvPicPr>
        <p:blipFill>
          <a:blip r:embed="rId3"/>
          <a:stretch>
            <a:fillRect/>
          </a:stretch>
        </p:blipFill>
        <p:spPr>
          <a:xfrm>
            <a:off x="171704" y="149641"/>
            <a:ext cx="1174755" cy="995402"/>
          </a:xfrm>
          <a:prstGeom prst="rect">
            <a:avLst/>
          </a:prstGeom>
        </p:spPr>
      </p:pic>
      <p:pic>
        <p:nvPicPr>
          <p:cNvPr id="5" name="Afbeelding 4" descr="Eu Logo - European Union, HD Png Download - vhv">
            <a:extLst>
              <a:ext uri="{FF2B5EF4-FFF2-40B4-BE49-F238E27FC236}">
                <a16:creationId xmlns:a16="http://schemas.microsoft.com/office/drawing/2014/main" id="{F35647E0-D34B-8937-5555-941CAEC37DB2}"/>
              </a:ext>
            </a:extLst>
          </p:cNvPr>
          <p:cNvPicPr>
            <a:picLocks noChangeAspect="1"/>
          </p:cNvPicPr>
          <p:nvPr/>
        </p:nvPicPr>
        <p:blipFill rotWithShape="1">
          <a:blip r:embed="rId4"/>
          <a:srcRect l="29861" t="11450" r="30556" b="28244"/>
          <a:stretch/>
        </p:blipFill>
        <p:spPr>
          <a:xfrm>
            <a:off x="10875650" y="36316"/>
            <a:ext cx="741656" cy="516343"/>
          </a:xfrm>
          <a:prstGeom prst="rect">
            <a:avLst/>
          </a:prstGeom>
        </p:spPr>
      </p:pic>
      <p:sp>
        <p:nvSpPr>
          <p:cNvPr id="6" name="Tekstvak 5">
            <a:extLst>
              <a:ext uri="{FF2B5EF4-FFF2-40B4-BE49-F238E27FC236}">
                <a16:creationId xmlns:a16="http://schemas.microsoft.com/office/drawing/2014/main" id="{222A5A06-F5BB-AEB0-3EDF-C3E98DD981A0}"/>
              </a:ext>
            </a:extLst>
          </p:cNvPr>
          <p:cNvSpPr txBox="1"/>
          <p:nvPr/>
        </p:nvSpPr>
        <p:spPr>
          <a:xfrm>
            <a:off x="10265088" y="552659"/>
            <a:ext cx="290732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100" b="1" err="1">
                <a:solidFill>
                  <a:schemeClr val="accent1">
                    <a:lumMod val="75000"/>
                  </a:schemeClr>
                </a:solidFill>
                <a:cs typeface="Calibri"/>
              </a:rPr>
              <a:t>Funded</a:t>
            </a:r>
            <a:r>
              <a:rPr lang="nl-NL" sz="1100" b="1">
                <a:solidFill>
                  <a:schemeClr val="accent1">
                    <a:lumMod val="75000"/>
                  </a:schemeClr>
                </a:solidFill>
                <a:cs typeface="Calibri"/>
              </a:rPr>
              <a:t> </a:t>
            </a:r>
            <a:r>
              <a:rPr lang="nl-NL" sz="1100" b="1" err="1">
                <a:solidFill>
                  <a:schemeClr val="accent1">
                    <a:lumMod val="75000"/>
                  </a:schemeClr>
                </a:solidFill>
                <a:cs typeface="Calibri"/>
              </a:rPr>
              <a:t>by</a:t>
            </a:r>
            <a:r>
              <a:rPr lang="nl-NL" sz="1100" b="1">
                <a:solidFill>
                  <a:schemeClr val="accent1">
                    <a:lumMod val="75000"/>
                  </a:schemeClr>
                </a:solidFill>
                <a:cs typeface="Calibri"/>
              </a:rPr>
              <a:t> European Union</a:t>
            </a:r>
          </a:p>
        </p:txBody>
      </p:sp>
    </p:spTree>
    <p:extLst>
      <p:ext uri="{BB962C8B-B14F-4D97-AF65-F5344CB8AC3E}">
        <p14:creationId xmlns:p14="http://schemas.microsoft.com/office/powerpoint/2010/main" val="65854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30E8C5C99509428A1B00050AFA83B3" ma:contentTypeVersion="6" ma:contentTypeDescription="Een nieuw document maken." ma:contentTypeScope="" ma:versionID="6011066f3768bb1e4d6bdf09047a2503">
  <xsd:schema xmlns:xsd="http://www.w3.org/2001/XMLSchema" xmlns:xs="http://www.w3.org/2001/XMLSchema" xmlns:p="http://schemas.microsoft.com/office/2006/metadata/properties" xmlns:ns2="4accb09e-6300-4700-a48e-ccee6bee968f" xmlns:ns3="50d4c146-4b52-4b55-81f3-5adb661df3a6" targetNamespace="http://schemas.microsoft.com/office/2006/metadata/properties" ma:root="true" ma:fieldsID="c4a500120e0f92c1b141f40fc93ca642" ns2:_="" ns3:_="">
    <xsd:import namespace="4accb09e-6300-4700-a48e-ccee6bee968f"/>
    <xsd:import namespace="50d4c146-4b52-4b55-81f3-5adb661df3a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ccb09e-6300-4700-a48e-ccee6bee96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d4c146-4b52-4b55-81f3-5adb661df3a6"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065379-ED8E-41D7-98A3-FB9CF1F39ADA}">
  <ds:schemaRefs>
    <ds:schemaRef ds:uri="4accb09e-6300-4700-a48e-ccee6bee968f"/>
    <ds:schemaRef ds:uri="50d4c146-4b52-4b55-81f3-5adb661df3a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64889CF-5C3E-4443-9600-846B039B51BC}">
  <ds:schemaRefs>
    <ds:schemaRef ds:uri="http://schemas.microsoft.com/sharepoint/v3/contenttype/forms"/>
  </ds:schemaRefs>
</ds:datastoreItem>
</file>

<file path=customXml/itemProps3.xml><?xml version="1.0" encoding="utf-8"?>
<ds:datastoreItem xmlns:ds="http://schemas.openxmlformats.org/officeDocument/2006/customXml" ds:itemID="{87D32245-E2D7-40D8-AB28-AF36DAB5B34B}">
  <ds:schemaRefs>
    <ds:schemaRef ds:uri="4accb09e-6300-4700-a48e-ccee6bee968f"/>
    <ds:schemaRef ds:uri="50d4c146-4b52-4b55-81f3-5adb661df3a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Breedbeeld</PresentationFormat>
  <Slides>17</Slides>
  <Notes>11</Notes>
  <HiddenSlides>0</HiddenSlides>
  <ScaleCrop>false</ScaleCrop>
  <HeadingPairs>
    <vt:vector size="4" baseType="variant">
      <vt:variant>
        <vt:lpstr>Thema</vt:lpstr>
      </vt:variant>
      <vt:variant>
        <vt:i4>2</vt:i4>
      </vt:variant>
      <vt:variant>
        <vt:lpstr>Diatitels</vt:lpstr>
      </vt:variant>
      <vt:variant>
        <vt:i4>17</vt:i4>
      </vt:variant>
    </vt:vector>
  </HeadingPairs>
  <TitlesOfParts>
    <vt:vector size="19" baseType="lpstr">
      <vt:lpstr>Office Theme</vt:lpstr>
      <vt:lpstr>Kantoorthema</vt:lpstr>
      <vt:lpstr>PowerPoint-presentatie</vt:lpstr>
      <vt:lpstr>Content of this presentation</vt:lpstr>
      <vt:lpstr>Background</vt:lpstr>
      <vt:lpstr>Suistainable Development Goals (SDG)</vt:lpstr>
      <vt:lpstr>PowerPoint-presentatie</vt:lpstr>
      <vt:lpstr>PowerPoint-presentatie</vt:lpstr>
      <vt:lpstr>PowerPoint-presentatie</vt:lpstr>
      <vt:lpstr>PowerPoint-presentatie</vt:lpstr>
      <vt:lpstr>Design</vt:lpstr>
      <vt:lpstr>Sample size</vt:lpstr>
      <vt:lpstr>High SES</vt:lpstr>
      <vt:lpstr>High SES</vt:lpstr>
      <vt:lpstr>PowerPoint-presentatie</vt:lpstr>
      <vt:lpstr>Status (10 months)</vt:lpstr>
      <vt:lpstr>PowerPoint-presentatie</vt:lpstr>
      <vt:lpstr>PowerPoint-presentatie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dc:creator>
  <cp:revision>23</cp:revision>
  <dcterms:created xsi:type="dcterms:W3CDTF">2024-01-16T13:41:02Z</dcterms:created>
  <dcterms:modified xsi:type="dcterms:W3CDTF">2024-10-14T14:56:30Z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0x0101008830E8C5C99509428A1B00050AFA83B3</vt:lpwstr>
  </property>
</Properties>
</file>